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63" r:id="rId4"/>
    <p:sldId id="260" r:id="rId5"/>
    <p:sldId id="267" r:id="rId6"/>
    <p:sldId id="275" r:id="rId7"/>
    <p:sldId id="274" r:id="rId8"/>
    <p:sldId id="272" r:id="rId9"/>
    <p:sldId id="276" r:id="rId10"/>
    <p:sldId id="266" r:id="rId11"/>
    <p:sldId id="261" r:id="rId12"/>
    <p:sldId id="268" r:id="rId13"/>
    <p:sldId id="265" r:id="rId14"/>
    <p:sldId id="271" r:id="rId15"/>
  </p:sldIdLst>
  <p:sldSz cx="18288000" cy="10287000"/>
  <p:notesSz cx="6858000" cy="9144000"/>
  <p:embeddedFontLst>
    <p:embeddedFont>
      <p:font typeface="Open Sans" panose="020B0606030504020204" pitchFamily="34" charset="0"/>
      <p:regular r:id="rId17"/>
      <p:bold r:id="rId18"/>
      <p:italic r:id="rId19"/>
      <p:boldItalic r:id="rId20"/>
    </p:embeddedFont>
    <p:embeddedFont>
      <p:font typeface="Open Sauce" pitchFamily="2" charset="77"/>
      <p:regular r:id="rId21"/>
    </p:embeddedFont>
    <p:embeddedFont>
      <p:font typeface="Open Sauce Bold" pitchFamily="2" charset="77"/>
      <p:regular r:id="rId22"/>
      <p:bold r:id="rId23"/>
    </p:embeddedFont>
    <p:embeddedFont>
      <p:font typeface="Open Sauce Bold Italics" pitchFamily="2" charset="77"/>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B178"/>
    <a:srgbClr val="354290"/>
    <a:srgbClr val="AC1713"/>
    <a:srgbClr val="DE11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7" autoAdjust="0"/>
    <p:restoredTop sz="94461" autoAdjust="0"/>
  </p:normalViewPr>
  <p:slideViewPr>
    <p:cSldViewPr>
      <p:cViewPr varScale="1">
        <p:scale>
          <a:sx n="30" d="100"/>
          <a:sy n="30" d="100"/>
        </p:scale>
        <p:origin x="208" y="1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896E9-D5DE-1148-93F2-DB081919D665}" type="datetimeFigureOut">
              <a:rPr lang="en-US" smtClean="0"/>
              <a:t>9/3/25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6D1DB-52B8-6C40-9025-7D43F20FB6EC}" type="slidenum">
              <a:rPr lang="en-US" smtClean="0"/>
              <a:t>‹#›</a:t>
            </a:fld>
            <a:endParaRPr lang="en-US"/>
          </a:p>
        </p:txBody>
      </p:sp>
    </p:spTree>
    <p:extLst>
      <p:ext uri="{BB962C8B-B14F-4D97-AF65-F5344CB8AC3E}">
        <p14:creationId xmlns:p14="http://schemas.microsoft.com/office/powerpoint/2010/main" val="236591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EA052-5B8D-5A90-ACAB-4BCE4B5BA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22665-73F7-996B-1002-89F29759B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2E627-8B50-467F-C213-87DD641D7B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D97FD0-8F53-BA3D-11EB-94062BABE8AB}"/>
              </a:ext>
            </a:extLst>
          </p:cNvPr>
          <p:cNvSpPr>
            <a:spLocks noGrp="1"/>
          </p:cNvSpPr>
          <p:nvPr>
            <p:ph type="sldNum" sz="quarter" idx="5"/>
          </p:nvPr>
        </p:nvSpPr>
        <p:spPr/>
        <p:txBody>
          <a:bodyPr/>
          <a:lstStyle/>
          <a:p>
            <a:fld id="{2806D1DB-52B8-6C40-9025-7D43F20FB6EC}" type="slidenum">
              <a:rPr lang="en-US" smtClean="0"/>
              <a:t>8</a:t>
            </a:fld>
            <a:endParaRPr lang="en-US"/>
          </a:p>
        </p:txBody>
      </p:sp>
    </p:spTree>
    <p:extLst>
      <p:ext uri="{BB962C8B-B14F-4D97-AF65-F5344CB8AC3E}">
        <p14:creationId xmlns:p14="http://schemas.microsoft.com/office/powerpoint/2010/main" val="110506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6D1DB-52B8-6C40-9025-7D43F20FB6EC}" type="slidenum">
              <a:rPr lang="en-US" smtClean="0"/>
              <a:t>14</a:t>
            </a:fld>
            <a:endParaRPr lang="en-US"/>
          </a:p>
        </p:txBody>
      </p:sp>
    </p:spTree>
    <p:extLst>
      <p:ext uri="{BB962C8B-B14F-4D97-AF65-F5344CB8AC3E}">
        <p14:creationId xmlns:p14="http://schemas.microsoft.com/office/powerpoint/2010/main" val="202743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2.svg"/><Relationship Id="rId7" Type="http://schemas.openxmlformats.org/officeDocument/2006/relationships/image" Target="../media/image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4.sv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jpe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jpeg"/><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5047759" y="3749017"/>
            <a:ext cx="3240241" cy="6504134"/>
          </a:xfrm>
          <a:custGeom>
            <a:avLst/>
            <a:gdLst/>
            <a:ahLst/>
            <a:cxnLst/>
            <a:rect l="l" t="t" r="r" b="b"/>
            <a:pathLst>
              <a:path w="3240241" h="6504134">
                <a:moveTo>
                  <a:pt x="0" y="0"/>
                </a:moveTo>
                <a:lnTo>
                  <a:pt x="3240241" y="0"/>
                </a:lnTo>
                <a:lnTo>
                  <a:pt x="3240241" y="6504133"/>
                </a:lnTo>
                <a:lnTo>
                  <a:pt x="0" y="6504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3032403" y="-571500"/>
            <a:ext cx="5255597" cy="13183610"/>
            <a:chOff x="0" y="0"/>
            <a:chExt cx="1384190" cy="3472227"/>
          </a:xfrm>
        </p:grpSpPr>
        <p:sp>
          <p:nvSpPr>
            <p:cNvPr id="4" name="Freeform 4"/>
            <p:cNvSpPr/>
            <p:nvPr/>
          </p:nvSpPr>
          <p:spPr>
            <a:xfrm>
              <a:off x="0" y="0"/>
              <a:ext cx="1384190" cy="3472226"/>
            </a:xfrm>
            <a:custGeom>
              <a:avLst/>
              <a:gdLst/>
              <a:ahLst/>
              <a:cxnLst/>
              <a:rect l="l" t="t" r="r" b="b"/>
              <a:pathLst>
                <a:path w="1384190" h="3472226">
                  <a:moveTo>
                    <a:pt x="0" y="0"/>
                  </a:moveTo>
                  <a:lnTo>
                    <a:pt x="1384190" y="0"/>
                  </a:lnTo>
                  <a:lnTo>
                    <a:pt x="1384190" y="3472226"/>
                  </a:lnTo>
                  <a:lnTo>
                    <a:pt x="0" y="3472226"/>
                  </a:lnTo>
                  <a:close/>
                </a:path>
              </a:pathLst>
            </a:custGeom>
            <a:solidFill>
              <a:srgbClr val="354290"/>
            </a:solidFill>
          </p:spPr>
          <p:txBody>
            <a:bodyPr/>
            <a:lstStyle/>
            <a:p>
              <a:endParaRPr lang="en-US" dirty="0"/>
            </a:p>
          </p:txBody>
        </p:sp>
        <p:sp>
          <p:nvSpPr>
            <p:cNvPr id="5" name="TextBox 5"/>
            <p:cNvSpPr txBox="1"/>
            <p:nvPr/>
          </p:nvSpPr>
          <p:spPr>
            <a:xfrm>
              <a:off x="0" y="-19050"/>
              <a:ext cx="1384190" cy="3491277"/>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9432880" y="1526000"/>
            <a:ext cx="7234999" cy="7234999"/>
          </a:xfrm>
          <a:custGeom>
            <a:avLst/>
            <a:gdLst/>
            <a:ahLst/>
            <a:cxnLst/>
            <a:rect l="l" t="t" r="r" b="b"/>
            <a:pathLst>
              <a:path w="7234999" h="7234999">
                <a:moveTo>
                  <a:pt x="0" y="0"/>
                </a:moveTo>
                <a:lnTo>
                  <a:pt x="7234999" y="0"/>
                </a:lnTo>
                <a:lnTo>
                  <a:pt x="7234999" y="7235000"/>
                </a:lnTo>
                <a:lnTo>
                  <a:pt x="0" y="72350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10" name="Group 10"/>
          <p:cNvGrpSpPr/>
          <p:nvPr/>
        </p:nvGrpSpPr>
        <p:grpSpPr>
          <a:xfrm flipH="1">
            <a:off x="985728" y="3543299"/>
            <a:ext cx="81071" cy="3505201"/>
            <a:chOff x="0" y="0"/>
            <a:chExt cx="20803" cy="938233"/>
          </a:xfrm>
        </p:grpSpPr>
        <p:sp>
          <p:nvSpPr>
            <p:cNvPr id="11" name="Freeform 11"/>
            <p:cNvSpPr/>
            <p:nvPr/>
          </p:nvSpPr>
          <p:spPr>
            <a:xfrm>
              <a:off x="0" y="0"/>
              <a:ext cx="20803" cy="938233"/>
            </a:xfrm>
            <a:custGeom>
              <a:avLst/>
              <a:gdLst/>
              <a:ahLst/>
              <a:cxnLst/>
              <a:rect l="l" t="t" r="r" b="b"/>
              <a:pathLst>
                <a:path w="20803" h="938233">
                  <a:moveTo>
                    <a:pt x="0" y="0"/>
                  </a:moveTo>
                  <a:lnTo>
                    <a:pt x="20803" y="0"/>
                  </a:lnTo>
                  <a:lnTo>
                    <a:pt x="20803" y="938233"/>
                  </a:lnTo>
                  <a:lnTo>
                    <a:pt x="0" y="938233"/>
                  </a:lnTo>
                  <a:close/>
                </a:path>
              </a:pathLst>
            </a:custGeom>
            <a:solidFill>
              <a:srgbClr val="123D33"/>
            </a:solidFill>
            <a:ln cap="sq">
              <a:noFill/>
              <a:prstDash val="solid"/>
              <a:miter/>
            </a:ln>
          </p:spPr>
          <p:txBody>
            <a:bodyPr/>
            <a:lstStyle/>
            <a:p>
              <a:endParaRPr lang="en-US"/>
            </a:p>
          </p:txBody>
        </p:sp>
        <p:sp>
          <p:nvSpPr>
            <p:cNvPr id="12" name="TextBox 12"/>
            <p:cNvSpPr txBox="1"/>
            <p:nvPr/>
          </p:nvSpPr>
          <p:spPr>
            <a:xfrm>
              <a:off x="0" y="-19050"/>
              <a:ext cx="20803" cy="95728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3" name="TextBox 13"/>
          <p:cNvSpPr txBox="1"/>
          <p:nvPr/>
        </p:nvSpPr>
        <p:spPr>
          <a:xfrm>
            <a:off x="1387520" y="3346620"/>
            <a:ext cx="8045359" cy="4039567"/>
          </a:xfrm>
          <a:prstGeom prst="rect">
            <a:avLst/>
          </a:prstGeom>
        </p:spPr>
        <p:txBody>
          <a:bodyPr wrap="square" lIns="0" tIns="0" rIns="0" bIns="0" rtlCol="0" anchor="t">
            <a:spAutoFit/>
          </a:bodyPr>
          <a:lstStyle/>
          <a:p>
            <a:pPr algn="l">
              <a:lnSpc>
                <a:spcPts val="10510"/>
              </a:lnSpc>
            </a:pPr>
            <a:r>
              <a:rPr lang="en-US" sz="7507" b="1" spc="-150" dirty="0">
                <a:solidFill>
                  <a:srgbClr val="191919"/>
                </a:solidFill>
                <a:latin typeface="Open Sauce Bold"/>
                <a:ea typeface="Open Sauce Bold"/>
                <a:cs typeface="Open Sauce Bold"/>
                <a:sym typeface="Open Sauce Bold"/>
              </a:rPr>
              <a:t>Berlin </a:t>
            </a:r>
            <a:r>
              <a:rPr lang="en-US" sz="11500" b="1" spc="-150" dirty="0">
                <a:solidFill>
                  <a:srgbClr val="191919"/>
                </a:solidFill>
                <a:latin typeface="Open Sauce Bold"/>
                <a:ea typeface="Open Sauce Bold"/>
                <a:cs typeface="Open Sauce Bold"/>
                <a:sym typeface="Open Sauce Bold"/>
              </a:rPr>
              <a:t>Leadership Insights</a:t>
            </a:r>
            <a:endParaRPr lang="en-US" sz="7507" b="1" spc="-150" dirty="0">
              <a:solidFill>
                <a:srgbClr val="191919"/>
              </a:solidFill>
              <a:latin typeface="Open Sauce Bold"/>
              <a:ea typeface="Open Sauce Bold"/>
              <a:cs typeface="Open Sauce Bold"/>
              <a:sym typeface="Open Sauce Bold"/>
            </a:endParaRPr>
          </a:p>
        </p:txBody>
      </p:sp>
      <p:pic>
        <p:nvPicPr>
          <p:cNvPr id="1026" name="Picture 2" descr="Leadership Berlin – Netzwerk Verantwortung">
            <a:extLst>
              <a:ext uri="{FF2B5EF4-FFF2-40B4-BE49-F238E27FC236}">
                <a16:creationId xmlns:a16="http://schemas.microsoft.com/office/drawing/2014/main" id="{25704251-02B3-821F-4BB4-265F4A6892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730" y="1913972"/>
            <a:ext cx="2616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72582C0-2985-E7C8-D011-C241DB85AA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816" r="11763"/>
          <a:stretch/>
        </p:blipFill>
        <p:spPr bwMode="auto">
          <a:xfrm>
            <a:off x="10221690" y="2190749"/>
            <a:ext cx="5621426" cy="5905500"/>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0500"/>
            <a:ext cx="18288000" cy="10251030"/>
            <a:chOff x="0" y="0"/>
            <a:chExt cx="4816593" cy="2699860"/>
          </a:xfrm>
        </p:grpSpPr>
        <p:sp>
          <p:nvSpPr>
            <p:cNvPr id="3" name="Freeform 3"/>
            <p:cNvSpPr/>
            <p:nvPr/>
          </p:nvSpPr>
          <p:spPr>
            <a:xfrm>
              <a:off x="0" y="0"/>
              <a:ext cx="4816592" cy="2699860"/>
            </a:xfrm>
            <a:custGeom>
              <a:avLst/>
              <a:gdLst/>
              <a:ahLst/>
              <a:cxnLst/>
              <a:rect l="l" t="t" r="r" b="b"/>
              <a:pathLst>
                <a:path w="4816592" h="2699860">
                  <a:moveTo>
                    <a:pt x="0" y="0"/>
                  </a:moveTo>
                  <a:lnTo>
                    <a:pt x="4816592" y="0"/>
                  </a:lnTo>
                  <a:lnTo>
                    <a:pt x="4816592" y="2699860"/>
                  </a:lnTo>
                  <a:lnTo>
                    <a:pt x="0" y="2699860"/>
                  </a:lnTo>
                  <a:close/>
                </a:path>
              </a:pathLst>
            </a:custGeom>
            <a:solidFill>
              <a:srgbClr val="354290">
                <a:alpha val="0"/>
              </a:srgbClr>
            </a:solidFill>
            <a:ln w="381000" cap="sq">
              <a:solidFill>
                <a:srgbClr val="354290"/>
              </a:solidFill>
              <a:prstDash val="solid"/>
              <a:miter/>
            </a:ln>
          </p:spPr>
          <p:txBody>
            <a:bodyPr/>
            <a:lstStyle/>
            <a:p>
              <a:endParaRPr lang="en-US"/>
            </a:p>
          </p:txBody>
        </p:sp>
        <p:sp>
          <p:nvSpPr>
            <p:cNvPr id="4" name="TextBox 4"/>
            <p:cNvSpPr txBox="1"/>
            <p:nvPr/>
          </p:nvSpPr>
          <p:spPr>
            <a:xfrm>
              <a:off x="0" y="-38100"/>
              <a:ext cx="4816593" cy="2737960"/>
            </a:xfrm>
            <a:prstGeom prst="rect">
              <a:avLst/>
            </a:prstGeom>
          </p:spPr>
          <p:txBody>
            <a:bodyPr lIns="50800" tIns="50800" rIns="50800" bIns="50800" rtlCol="0" anchor="ctr"/>
            <a:lstStyle/>
            <a:p>
              <a:pPr algn="ctr">
                <a:lnSpc>
                  <a:spcPts val="3035"/>
                </a:lnSpc>
              </a:pPr>
              <a:endParaRPr/>
            </a:p>
          </p:txBody>
        </p:sp>
      </p:grpSp>
      <p:sp>
        <p:nvSpPr>
          <p:cNvPr id="6" name="TextBox 6"/>
          <p:cNvSpPr txBox="1"/>
          <p:nvPr/>
        </p:nvSpPr>
        <p:spPr>
          <a:xfrm>
            <a:off x="1143000" y="723196"/>
            <a:ext cx="7170163" cy="773160"/>
          </a:xfrm>
          <a:prstGeom prst="rect">
            <a:avLst/>
          </a:prstGeom>
        </p:spPr>
        <p:txBody>
          <a:bodyPr wrap="square"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German Words/Phrases</a:t>
            </a:r>
          </a:p>
        </p:txBody>
      </p:sp>
      <p:graphicFrame>
        <p:nvGraphicFramePr>
          <p:cNvPr id="17" name="Table 16">
            <a:extLst>
              <a:ext uri="{FF2B5EF4-FFF2-40B4-BE49-F238E27FC236}">
                <a16:creationId xmlns:a16="http://schemas.microsoft.com/office/drawing/2014/main" id="{482D7F38-52AB-DC96-4C95-ED8F2B9E36F2}"/>
              </a:ext>
            </a:extLst>
          </p:cNvPr>
          <p:cNvGraphicFramePr>
            <a:graphicFrameLocks noGrp="1"/>
          </p:cNvGraphicFramePr>
          <p:nvPr/>
        </p:nvGraphicFramePr>
        <p:xfrm>
          <a:off x="1835749" y="2039768"/>
          <a:ext cx="14470125" cy="6827520"/>
        </p:xfrm>
        <a:graphic>
          <a:graphicData uri="http://schemas.openxmlformats.org/drawingml/2006/table">
            <a:tbl>
              <a:tblPr firstRow="1" firstCol="1" bandRow="1">
                <a:tableStyleId>{FABFCF23-3B69-468F-B69F-88F6DE6A72F2}</a:tableStyleId>
              </a:tblPr>
              <a:tblGrid>
                <a:gridCol w="4823375">
                  <a:extLst>
                    <a:ext uri="{9D8B030D-6E8A-4147-A177-3AD203B41FA5}">
                      <a16:colId xmlns:a16="http://schemas.microsoft.com/office/drawing/2014/main" val="4286389503"/>
                    </a:ext>
                  </a:extLst>
                </a:gridCol>
                <a:gridCol w="4823375">
                  <a:extLst>
                    <a:ext uri="{9D8B030D-6E8A-4147-A177-3AD203B41FA5}">
                      <a16:colId xmlns:a16="http://schemas.microsoft.com/office/drawing/2014/main" val="2460088296"/>
                    </a:ext>
                  </a:extLst>
                </a:gridCol>
                <a:gridCol w="4823375">
                  <a:extLst>
                    <a:ext uri="{9D8B030D-6E8A-4147-A177-3AD203B41FA5}">
                      <a16:colId xmlns:a16="http://schemas.microsoft.com/office/drawing/2014/main" val="3937610244"/>
                    </a:ext>
                  </a:extLst>
                </a:gridCol>
              </a:tblGrid>
              <a:tr h="401694">
                <a:tc>
                  <a:txBody>
                    <a:bodyPr/>
                    <a:lstStyle/>
                    <a:p>
                      <a:pPr marL="0" marR="0">
                        <a:spcBef>
                          <a:spcPts val="900"/>
                        </a:spcBef>
                        <a:spcAft>
                          <a:spcPts val="900"/>
                        </a:spcAft>
                      </a:pPr>
                      <a:r>
                        <a:rPr lang="en-US" sz="3200" dirty="0">
                          <a:effectLst/>
                          <a:latin typeface="Aptos" panose="020B0004020202020204" pitchFamily="34" charset="0"/>
                        </a:rPr>
                        <a:t>English</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354290"/>
                    </a:solidFill>
                  </a:tcPr>
                </a:tc>
                <a:tc>
                  <a:txBody>
                    <a:bodyPr/>
                    <a:lstStyle/>
                    <a:p>
                      <a:pPr marL="0" marR="0">
                        <a:spcBef>
                          <a:spcPts val="900"/>
                        </a:spcBef>
                        <a:spcAft>
                          <a:spcPts val="900"/>
                        </a:spcAft>
                      </a:pPr>
                      <a:r>
                        <a:rPr lang="en-US" sz="3200" dirty="0">
                          <a:effectLst/>
                          <a:latin typeface="Aptos" panose="020B0004020202020204" pitchFamily="34" charset="0"/>
                        </a:rPr>
                        <a:t>German</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354290"/>
                    </a:solidFill>
                  </a:tcPr>
                </a:tc>
                <a:tc>
                  <a:txBody>
                    <a:bodyPr/>
                    <a:lstStyle/>
                    <a:p>
                      <a:pPr marL="0" marR="0">
                        <a:spcBef>
                          <a:spcPts val="900"/>
                        </a:spcBef>
                        <a:spcAft>
                          <a:spcPts val="900"/>
                        </a:spcAft>
                      </a:pPr>
                      <a:r>
                        <a:rPr lang="en-US" sz="3200" dirty="0">
                          <a:effectLst/>
                          <a:latin typeface="Aptos" panose="020B0004020202020204" pitchFamily="34" charset="0"/>
                        </a:rPr>
                        <a:t>Phonetic Pronunciation </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354290"/>
                    </a:solidFill>
                  </a:tcPr>
                </a:tc>
                <a:extLst>
                  <a:ext uri="{0D108BD9-81ED-4DB2-BD59-A6C34878D82A}">
                    <a16:rowId xmlns:a16="http://schemas.microsoft.com/office/drawing/2014/main" val="1143419317"/>
                  </a:ext>
                </a:extLst>
              </a:tr>
              <a:tr h="401694">
                <a:tc>
                  <a:txBody>
                    <a:bodyPr/>
                    <a:lstStyle/>
                    <a:p>
                      <a:pPr marL="0" marR="0">
                        <a:spcBef>
                          <a:spcPts val="900"/>
                        </a:spcBef>
                        <a:spcAft>
                          <a:spcPts val="900"/>
                        </a:spcAft>
                      </a:pPr>
                      <a:r>
                        <a:rPr lang="en-US" sz="3200" dirty="0">
                          <a:effectLst/>
                          <a:latin typeface="Aptos" panose="020B0004020202020204" pitchFamily="34" charset="0"/>
                        </a:rPr>
                        <a:t>Yes</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Ja</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(yah)</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545332"/>
                  </a:ext>
                </a:extLst>
              </a:tr>
              <a:tr h="401694">
                <a:tc>
                  <a:txBody>
                    <a:bodyPr/>
                    <a:lstStyle/>
                    <a:p>
                      <a:pPr marL="0" marR="0">
                        <a:spcBef>
                          <a:spcPts val="900"/>
                        </a:spcBef>
                        <a:spcAft>
                          <a:spcPts val="900"/>
                        </a:spcAft>
                      </a:pPr>
                      <a:r>
                        <a:rPr lang="en-US" sz="3200" dirty="0">
                          <a:effectLst/>
                          <a:latin typeface="Aptos" panose="020B0004020202020204" pitchFamily="34" charset="0"/>
                        </a:rPr>
                        <a:t>No</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err="1">
                          <a:effectLst/>
                          <a:latin typeface="Aptos" panose="020B0004020202020204" pitchFamily="34" charset="0"/>
                        </a:rPr>
                        <a:t>Nein</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a:t>
                      </a:r>
                      <a:r>
                        <a:rPr lang="en-US" sz="3200" dirty="0" err="1">
                          <a:effectLst/>
                          <a:latin typeface="Aptos" panose="020B0004020202020204" pitchFamily="34" charset="0"/>
                        </a:rPr>
                        <a:t>nain</a:t>
                      </a:r>
                      <a:r>
                        <a:rPr lang="en-US" sz="3200" dirty="0">
                          <a:effectLst/>
                          <a:latin typeface="Aptos" panose="020B0004020202020204" pitchFamily="34" charset="0"/>
                        </a:rPr>
                        <a:t>)</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5953687"/>
                  </a:ext>
                </a:extLst>
              </a:tr>
              <a:tr h="401694">
                <a:tc>
                  <a:txBody>
                    <a:bodyPr/>
                    <a:lstStyle/>
                    <a:p>
                      <a:pPr marL="0" marR="0">
                        <a:spcBef>
                          <a:spcPts val="900"/>
                        </a:spcBef>
                        <a:spcAft>
                          <a:spcPts val="900"/>
                        </a:spcAft>
                      </a:pPr>
                      <a:r>
                        <a:rPr lang="en-US" sz="3200" dirty="0">
                          <a:effectLst/>
                          <a:latin typeface="Aptos" panose="020B0004020202020204" pitchFamily="34" charset="0"/>
                        </a:rPr>
                        <a:t>Hello/Hi</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Hallo</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(ha</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lo)</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1695120"/>
                  </a:ext>
                </a:extLst>
              </a:tr>
              <a:tr h="401694">
                <a:tc>
                  <a:txBody>
                    <a:bodyPr/>
                    <a:lstStyle/>
                    <a:p>
                      <a:pPr marL="0" marR="0">
                        <a:spcBef>
                          <a:spcPts val="900"/>
                        </a:spcBef>
                        <a:spcAft>
                          <a:spcPts val="900"/>
                        </a:spcAft>
                      </a:pPr>
                      <a:r>
                        <a:rPr lang="en-US" sz="3200" dirty="0">
                          <a:effectLst/>
                          <a:latin typeface="Aptos" panose="020B0004020202020204" pitchFamily="34" charset="0"/>
                        </a:rPr>
                        <a:t>Bye</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Tschüss/Tschau</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(chüs/chow)</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7428508"/>
                  </a:ext>
                </a:extLst>
              </a:tr>
              <a:tr h="401694">
                <a:tc>
                  <a:txBody>
                    <a:bodyPr/>
                    <a:lstStyle/>
                    <a:p>
                      <a:pPr marL="0" marR="0">
                        <a:spcBef>
                          <a:spcPts val="900"/>
                        </a:spcBef>
                        <a:spcAft>
                          <a:spcPts val="900"/>
                        </a:spcAft>
                      </a:pPr>
                      <a:r>
                        <a:rPr lang="en-US" sz="3200">
                          <a:effectLst/>
                          <a:latin typeface="Aptos" panose="020B0004020202020204" pitchFamily="34" charset="0"/>
                        </a:rPr>
                        <a:t>Thank you</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Danke</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(dang</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ke)</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16979"/>
                  </a:ext>
                </a:extLst>
              </a:tr>
              <a:tr h="401694">
                <a:tc>
                  <a:txBody>
                    <a:bodyPr/>
                    <a:lstStyle/>
                    <a:p>
                      <a:pPr marL="0" marR="0">
                        <a:spcBef>
                          <a:spcPts val="900"/>
                        </a:spcBef>
                        <a:spcAft>
                          <a:spcPts val="900"/>
                        </a:spcAft>
                      </a:pPr>
                      <a:r>
                        <a:rPr lang="en-US" sz="3200">
                          <a:effectLst/>
                          <a:latin typeface="Aptos" panose="020B0004020202020204" pitchFamily="34" charset="0"/>
                        </a:rPr>
                        <a:t>Please</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Bitte</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(bi</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te)</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0147369"/>
                  </a:ext>
                </a:extLst>
              </a:tr>
              <a:tr h="401694">
                <a:tc>
                  <a:txBody>
                    <a:bodyPr/>
                    <a:lstStyle/>
                    <a:p>
                      <a:pPr marL="0" marR="0">
                        <a:spcBef>
                          <a:spcPts val="900"/>
                        </a:spcBef>
                        <a:spcAft>
                          <a:spcPts val="900"/>
                        </a:spcAft>
                      </a:pPr>
                      <a:r>
                        <a:rPr lang="en-US" sz="3200">
                          <a:effectLst/>
                          <a:latin typeface="Aptos" panose="020B0004020202020204" pitchFamily="34" charset="0"/>
                        </a:rPr>
                        <a:t>You’re welcome</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Bitte</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(bi</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te)</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532810"/>
                  </a:ext>
                </a:extLst>
              </a:tr>
              <a:tr h="401694">
                <a:tc>
                  <a:txBody>
                    <a:bodyPr/>
                    <a:lstStyle/>
                    <a:p>
                      <a:pPr marL="0" marR="0">
                        <a:spcBef>
                          <a:spcPts val="900"/>
                        </a:spcBef>
                        <a:spcAft>
                          <a:spcPts val="900"/>
                        </a:spcAft>
                      </a:pPr>
                      <a:r>
                        <a:rPr lang="en-US" sz="3200">
                          <a:effectLst/>
                          <a:latin typeface="Aptos" panose="020B0004020202020204" pitchFamily="34" charset="0"/>
                        </a:rPr>
                        <a:t>Good morning</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err="1">
                          <a:effectLst/>
                          <a:latin typeface="Aptos" panose="020B0004020202020204" pitchFamily="34" charset="0"/>
                        </a:rPr>
                        <a:t>Guten</a:t>
                      </a:r>
                      <a:r>
                        <a:rPr lang="en-US" sz="3200" dirty="0">
                          <a:effectLst/>
                          <a:latin typeface="Aptos" panose="020B0004020202020204" pitchFamily="34" charset="0"/>
                        </a:rPr>
                        <a:t> Morgen</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(goo</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ten mawr</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gen)</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0325405"/>
                  </a:ext>
                </a:extLst>
              </a:tr>
              <a:tr h="401694">
                <a:tc>
                  <a:txBody>
                    <a:bodyPr/>
                    <a:lstStyle/>
                    <a:p>
                      <a:pPr marL="0" marR="0">
                        <a:spcBef>
                          <a:spcPts val="900"/>
                        </a:spcBef>
                        <a:spcAft>
                          <a:spcPts val="900"/>
                        </a:spcAft>
                      </a:pPr>
                      <a:r>
                        <a:rPr lang="en-US" sz="3200">
                          <a:effectLst/>
                          <a:latin typeface="Aptos" panose="020B0004020202020204" pitchFamily="34" charset="0"/>
                        </a:rPr>
                        <a:t>Good afternoon</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err="1">
                          <a:effectLst/>
                          <a:latin typeface="Aptos" panose="020B0004020202020204" pitchFamily="34" charset="0"/>
                        </a:rPr>
                        <a:t>Guten</a:t>
                      </a:r>
                      <a:r>
                        <a:rPr lang="en-US" sz="3200" dirty="0">
                          <a:effectLst/>
                          <a:latin typeface="Aptos" panose="020B0004020202020204" pitchFamily="34" charset="0"/>
                        </a:rPr>
                        <a:t> Tag</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(goo</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ten tahk)</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177624"/>
                  </a:ext>
                </a:extLst>
              </a:tr>
              <a:tr h="401694">
                <a:tc>
                  <a:txBody>
                    <a:bodyPr/>
                    <a:lstStyle/>
                    <a:p>
                      <a:pPr marL="0" marR="0">
                        <a:spcBef>
                          <a:spcPts val="900"/>
                        </a:spcBef>
                        <a:spcAft>
                          <a:spcPts val="900"/>
                        </a:spcAft>
                      </a:pPr>
                      <a:r>
                        <a:rPr lang="en-US" sz="3200">
                          <a:effectLst/>
                          <a:latin typeface="Aptos" panose="020B0004020202020204" pitchFamily="34" charset="0"/>
                        </a:rPr>
                        <a:t>Good evening</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err="1">
                          <a:effectLst/>
                          <a:latin typeface="Aptos" panose="020B0004020202020204" pitchFamily="34" charset="0"/>
                        </a:rPr>
                        <a:t>Guten</a:t>
                      </a:r>
                      <a:r>
                        <a:rPr lang="en-US" sz="3200" dirty="0">
                          <a:effectLst/>
                          <a:latin typeface="Aptos" panose="020B0004020202020204" pitchFamily="34" charset="0"/>
                        </a:rPr>
                        <a:t> Abend</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(goo</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ten ah</a:t>
                      </a:r>
                      <a:r>
                        <a:rPr lang="en-US" sz="3200">
                          <a:effectLst/>
                          <a:latin typeface="Aptos" panose="020B0004020202020204" pitchFamily="34" charset="0"/>
                          <a:sym typeface="Symbol" pitchFamily="2" charset="2"/>
                        </a:rPr>
                        <a:t></a:t>
                      </a:r>
                      <a:r>
                        <a:rPr lang="en-US" sz="3200">
                          <a:effectLst/>
                          <a:latin typeface="Aptos" panose="020B0004020202020204" pitchFamily="34" charset="0"/>
                        </a:rPr>
                        <a:t>bent)</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86857"/>
                  </a:ext>
                </a:extLst>
              </a:tr>
              <a:tr h="401694">
                <a:tc>
                  <a:txBody>
                    <a:bodyPr/>
                    <a:lstStyle/>
                    <a:p>
                      <a:pPr marL="0" marR="0">
                        <a:spcBef>
                          <a:spcPts val="900"/>
                        </a:spcBef>
                        <a:spcAft>
                          <a:spcPts val="900"/>
                        </a:spcAft>
                      </a:pPr>
                      <a:r>
                        <a:rPr lang="en-US" sz="3200">
                          <a:effectLst/>
                          <a:latin typeface="Aptos" panose="020B0004020202020204" pitchFamily="34" charset="0"/>
                        </a:rPr>
                        <a:t>Bathroom?</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Toiletten?</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a:t>
                      </a:r>
                      <a:r>
                        <a:rPr lang="en-US" sz="3200" dirty="0" err="1">
                          <a:effectLst/>
                          <a:latin typeface="Aptos" panose="020B0004020202020204" pitchFamily="34" charset="0"/>
                        </a:rPr>
                        <a:t>to</a:t>
                      </a:r>
                      <a:r>
                        <a:rPr lang="en-US" sz="3200" dirty="0" err="1">
                          <a:effectLst/>
                          <a:latin typeface="Aptos" panose="020B0004020202020204" pitchFamily="34" charset="0"/>
                          <a:sym typeface="Symbol" pitchFamily="2" charset="2"/>
                        </a:rPr>
                        <a:t></a:t>
                      </a:r>
                      <a:r>
                        <a:rPr lang="en-US" sz="3200" dirty="0" err="1">
                          <a:effectLst/>
                          <a:latin typeface="Aptos" panose="020B0004020202020204" pitchFamily="34" charset="0"/>
                        </a:rPr>
                        <a:t>a</a:t>
                      </a:r>
                      <a:r>
                        <a:rPr lang="en-US" sz="3200" dirty="0" err="1">
                          <a:effectLst/>
                          <a:latin typeface="Aptos" panose="020B0004020202020204" pitchFamily="34" charset="0"/>
                          <a:sym typeface="Symbol" pitchFamily="2" charset="2"/>
                        </a:rPr>
                        <a:t></a:t>
                      </a:r>
                      <a:r>
                        <a:rPr lang="en-US" sz="3200" dirty="0" err="1">
                          <a:effectLst/>
                          <a:latin typeface="Aptos" panose="020B0004020202020204" pitchFamily="34" charset="0"/>
                        </a:rPr>
                        <a:t>le</a:t>
                      </a:r>
                      <a:r>
                        <a:rPr lang="en-US" sz="3200" dirty="0" err="1">
                          <a:effectLst/>
                          <a:latin typeface="Aptos" panose="020B0004020202020204" pitchFamily="34" charset="0"/>
                          <a:sym typeface="Symbol" pitchFamily="2" charset="2"/>
                        </a:rPr>
                        <a:t></a:t>
                      </a:r>
                      <a:r>
                        <a:rPr lang="en-US" sz="3200" dirty="0" err="1">
                          <a:effectLst/>
                          <a:latin typeface="Aptos" panose="020B0004020202020204" pitchFamily="34" charset="0"/>
                        </a:rPr>
                        <a:t>ten</a:t>
                      </a:r>
                      <a:r>
                        <a:rPr lang="en-US" sz="3200" dirty="0">
                          <a:effectLst/>
                          <a:latin typeface="Aptos" panose="020B0004020202020204" pitchFamily="34" charset="0"/>
                        </a:rPr>
                        <a:t>)</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802329"/>
                  </a:ext>
                </a:extLst>
              </a:tr>
              <a:tr h="401694">
                <a:tc>
                  <a:txBody>
                    <a:bodyPr/>
                    <a:lstStyle/>
                    <a:p>
                      <a:pPr marL="0" marR="0">
                        <a:spcBef>
                          <a:spcPts val="900"/>
                        </a:spcBef>
                        <a:spcAft>
                          <a:spcPts val="900"/>
                        </a:spcAft>
                      </a:pPr>
                      <a:r>
                        <a:rPr lang="en-US" sz="3200">
                          <a:effectLst/>
                          <a:latin typeface="Aptos" panose="020B0004020202020204" pitchFamily="34" charset="0"/>
                        </a:rPr>
                        <a:t>Excuse me/Sorry</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Entschuldigung</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a:t>
                      </a:r>
                      <a:r>
                        <a:rPr lang="en-US" sz="3200" dirty="0" err="1">
                          <a:effectLst/>
                          <a:latin typeface="Aptos" panose="020B0004020202020204" pitchFamily="34" charset="0"/>
                        </a:rPr>
                        <a:t>ent</a:t>
                      </a:r>
                      <a:r>
                        <a:rPr lang="en-US" sz="3200" dirty="0" err="1">
                          <a:effectLst/>
                          <a:latin typeface="Aptos" panose="020B0004020202020204" pitchFamily="34" charset="0"/>
                          <a:sym typeface="Symbol" pitchFamily="2" charset="2"/>
                        </a:rPr>
                        <a:t></a:t>
                      </a:r>
                      <a:r>
                        <a:rPr lang="en-US" sz="3200" dirty="0" err="1">
                          <a:effectLst/>
                          <a:latin typeface="Aptos" panose="020B0004020202020204" pitchFamily="34" charset="0"/>
                        </a:rPr>
                        <a:t>shul</a:t>
                      </a:r>
                      <a:r>
                        <a:rPr lang="en-US" sz="3200" dirty="0" err="1">
                          <a:effectLst/>
                          <a:latin typeface="Aptos" panose="020B0004020202020204" pitchFamily="34" charset="0"/>
                          <a:sym typeface="Symbol" pitchFamily="2" charset="2"/>
                        </a:rPr>
                        <a:t></a:t>
                      </a:r>
                      <a:r>
                        <a:rPr lang="en-US" sz="3200" dirty="0" err="1">
                          <a:effectLst/>
                          <a:latin typeface="Aptos" panose="020B0004020202020204" pitchFamily="34" charset="0"/>
                        </a:rPr>
                        <a:t>di</a:t>
                      </a:r>
                      <a:r>
                        <a:rPr lang="en-US" sz="3200" dirty="0" err="1">
                          <a:effectLst/>
                          <a:latin typeface="Aptos" panose="020B0004020202020204" pitchFamily="34" charset="0"/>
                          <a:sym typeface="Symbol" pitchFamily="2" charset="2"/>
                        </a:rPr>
                        <a:t></a:t>
                      </a:r>
                      <a:r>
                        <a:rPr lang="en-US" sz="3200" dirty="0" err="1">
                          <a:effectLst/>
                          <a:latin typeface="Aptos" panose="020B0004020202020204" pitchFamily="34" charset="0"/>
                        </a:rPr>
                        <a:t>gung</a:t>
                      </a:r>
                      <a:r>
                        <a:rPr lang="en-US" sz="3200" dirty="0">
                          <a:effectLst/>
                          <a:latin typeface="Aptos" panose="020B0004020202020204" pitchFamily="34" charset="0"/>
                        </a:rPr>
                        <a:t>)</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2204734"/>
                  </a:ext>
                </a:extLst>
              </a:tr>
              <a:tr h="401694">
                <a:tc>
                  <a:txBody>
                    <a:bodyPr/>
                    <a:lstStyle/>
                    <a:p>
                      <a:pPr marL="0" marR="0">
                        <a:spcBef>
                          <a:spcPts val="900"/>
                        </a:spcBef>
                        <a:spcAft>
                          <a:spcPts val="900"/>
                        </a:spcAft>
                      </a:pPr>
                      <a:r>
                        <a:rPr lang="en-US" sz="3200">
                          <a:effectLst/>
                          <a:latin typeface="Aptos" panose="020B0004020202020204" pitchFamily="34" charset="0"/>
                        </a:rPr>
                        <a:t>No problem</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a:effectLst/>
                          <a:latin typeface="Aptos" panose="020B0004020202020204" pitchFamily="34" charset="0"/>
                        </a:rPr>
                        <a:t>Kein Problem</a:t>
                      </a:r>
                      <a:endParaRPr lang="en-US" sz="44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a:spcBef>
                          <a:spcPts val="900"/>
                        </a:spcBef>
                        <a:spcAft>
                          <a:spcPts val="900"/>
                        </a:spcAft>
                      </a:pPr>
                      <a:r>
                        <a:rPr lang="en-US" sz="3200" dirty="0">
                          <a:effectLst/>
                          <a:latin typeface="Aptos" panose="020B0004020202020204" pitchFamily="34" charset="0"/>
                        </a:rPr>
                        <a:t>(</a:t>
                      </a:r>
                      <a:r>
                        <a:rPr lang="en-US" sz="3200" dirty="0" err="1">
                          <a:effectLst/>
                          <a:latin typeface="Aptos" panose="020B0004020202020204" pitchFamily="34" charset="0"/>
                        </a:rPr>
                        <a:t>kain</a:t>
                      </a:r>
                      <a:r>
                        <a:rPr lang="en-US" sz="3200" dirty="0">
                          <a:effectLst/>
                          <a:latin typeface="Aptos" panose="020B0004020202020204" pitchFamily="34" charset="0"/>
                        </a:rPr>
                        <a:t> </a:t>
                      </a:r>
                      <a:r>
                        <a:rPr lang="en-US" sz="3200" dirty="0" err="1">
                          <a:effectLst/>
                          <a:latin typeface="Aptos" panose="020B0004020202020204" pitchFamily="34" charset="0"/>
                        </a:rPr>
                        <a:t>pro</a:t>
                      </a:r>
                      <a:r>
                        <a:rPr lang="en-US" sz="3200" dirty="0" err="1">
                          <a:effectLst/>
                          <a:latin typeface="Aptos" panose="020B0004020202020204" pitchFamily="34" charset="0"/>
                          <a:sym typeface="Symbol" pitchFamily="2" charset="2"/>
                        </a:rPr>
                        <a:t></a:t>
                      </a:r>
                      <a:r>
                        <a:rPr lang="en-US" sz="3200" dirty="0" err="1">
                          <a:effectLst/>
                          <a:latin typeface="Aptos" panose="020B0004020202020204" pitchFamily="34" charset="0"/>
                        </a:rPr>
                        <a:t>blaym</a:t>
                      </a:r>
                      <a:r>
                        <a:rPr lang="en-US" sz="3200" dirty="0">
                          <a:effectLst/>
                          <a:latin typeface="Aptos" panose="020B0004020202020204" pitchFamily="34" charset="0"/>
                        </a:rPr>
                        <a:t>)</a:t>
                      </a:r>
                      <a:endParaRPr lang="en-US" sz="44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508057"/>
                  </a:ext>
                </a:extLst>
              </a:tr>
            </a:tbl>
          </a:graphicData>
        </a:graphic>
      </p:graphicFrame>
      <p:pic>
        <p:nvPicPr>
          <p:cNvPr id="18" name="Picture 2" descr="Leadership Berlin – Netzwerk Verantwortung">
            <a:extLst>
              <a:ext uri="{FF2B5EF4-FFF2-40B4-BE49-F238E27FC236}">
                <a16:creationId xmlns:a16="http://schemas.microsoft.com/office/drawing/2014/main" id="{04C6C1F1-089E-A664-F395-87D83C4F5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410700"/>
            <a:ext cx="26162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12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FDD4EAF7-6A42-E9B4-E19E-22235A1C798C}"/>
              </a:ext>
            </a:extLst>
          </p:cNvPr>
          <p:cNvSpPr>
            <a:spLocks noChangeAspect="1"/>
          </p:cNvSpPr>
          <p:nvPr/>
        </p:nvSpPr>
        <p:spPr>
          <a:xfrm>
            <a:off x="13096458" y="7383484"/>
            <a:ext cx="5897229" cy="5897229"/>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94F1B76-5198-90FD-0B38-49827E5DB3BB}"/>
              </a:ext>
            </a:extLst>
          </p:cNvPr>
          <p:cNvSpPr>
            <a:spLocks noChangeAspect="1"/>
          </p:cNvSpPr>
          <p:nvPr/>
        </p:nvSpPr>
        <p:spPr>
          <a:xfrm>
            <a:off x="15336382" y="5894807"/>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rot="-10800000">
            <a:off x="2049727" y="4347082"/>
            <a:ext cx="3128394" cy="3751948"/>
            <a:chOff x="0" y="0"/>
            <a:chExt cx="2041606" cy="2448541"/>
          </a:xfrm>
        </p:grpSpPr>
        <p:sp>
          <p:nvSpPr>
            <p:cNvPr id="3" name="Freeform 3"/>
            <p:cNvSpPr/>
            <p:nvPr/>
          </p:nvSpPr>
          <p:spPr>
            <a:xfrm>
              <a:off x="0" y="0"/>
              <a:ext cx="2041606" cy="2448541"/>
            </a:xfrm>
            <a:custGeom>
              <a:avLst/>
              <a:gdLst/>
              <a:ahLst/>
              <a:cxnLst/>
              <a:rect l="l" t="t" r="r" b="b"/>
              <a:pathLst>
                <a:path w="2041606" h="2448541">
                  <a:moveTo>
                    <a:pt x="79191" y="0"/>
                  </a:moveTo>
                  <a:lnTo>
                    <a:pt x="1962415" y="0"/>
                  </a:lnTo>
                  <a:cubicBezTo>
                    <a:pt x="2006151" y="0"/>
                    <a:pt x="2041606" y="35455"/>
                    <a:pt x="2041606" y="79191"/>
                  </a:cubicBezTo>
                  <a:lnTo>
                    <a:pt x="2041606" y="2369350"/>
                  </a:lnTo>
                  <a:cubicBezTo>
                    <a:pt x="2041606" y="2390353"/>
                    <a:pt x="2033263" y="2410495"/>
                    <a:pt x="2018411" y="2425347"/>
                  </a:cubicBezTo>
                  <a:cubicBezTo>
                    <a:pt x="2003560" y="2440198"/>
                    <a:pt x="1983418" y="2448541"/>
                    <a:pt x="1962415" y="2448541"/>
                  </a:cubicBezTo>
                  <a:lnTo>
                    <a:pt x="79191" y="2448541"/>
                  </a:lnTo>
                  <a:cubicBezTo>
                    <a:pt x="58188" y="2448541"/>
                    <a:pt x="38046" y="2440198"/>
                    <a:pt x="23195" y="2425347"/>
                  </a:cubicBezTo>
                  <a:cubicBezTo>
                    <a:pt x="8343" y="2410495"/>
                    <a:pt x="0" y="2390353"/>
                    <a:pt x="0" y="2369350"/>
                  </a:cubicBezTo>
                  <a:lnTo>
                    <a:pt x="0" y="79191"/>
                  </a:lnTo>
                  <a:cubicBezTo>
                    <a:pt x="0" y="58188"/>
                    <a:pt x="8343" y="38046"/>
                    <a:pt x="23195" y="23195"/>
                  </a:cubicBezTo>
                  <a:cubicBezTo>
                    <a:pt x="38046" y="8343"/>
                    <a:pt x="58188" y="0"/>
                    <a:pt x="79191" y="0"/>
                  </a:cubicBezTo>
                  <a:close/>
                </a:path>
              </a:pathLst>
            </a:custGeom>
            <a:solidFill>
              <a:srgbClr val="FFFFFF"/>
            </a:solidFill>
            <a:ln w="123825" cap="rnd">
              <a:solidFill>
                <a:srgbClr val="95B178"/>
              </a:solidFill>
              <a:prstDash val="solid"/>
              <a:round/>
            </a:ln>
          </p:spPr>
          <p:txBody>
            <a:bodyPr/>
            <a:lstStyle/>
            <a:p>
              <a:endParaRPr lang="en-US"/>
            </a:p>
          </p:txBody>
        </p:sp>
        <p:sp>
          <p:nvSpPr>
            <p:cNvPr id="4" name="TextBox 4"/>
            <p:cNvSpPr txBox="1"/>
            <p:nvPr/>
          </p:nvSpPr>
          <p:spPr>
            <a:xfrm>
              <a:off x="0" y="-38100"/>
              <a:ext cx="2041606" cy="2486641"/>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7" name="Group 7"/>
          <p:cNvGrpSpPr/>
          <p:nvPr/>
        </p:nvGrpSpPr>
        <p:grpSpPr>
          <a:xfrm rot="-10800000">
            <a:off x="5561122" y="4347082"/>
            <a:ext cx="3128394" cy="3751948"/>
            <a:chOff x="0" y="0"/>
            <a:chExt cx="2041606" cy="2448541"/>
          </a:xfrm>
        </p:grpSpPr>
        <p:sp>
          <p:nvSpPr>
            <p:cNvPr id="8" name="Freeform 8"/>
            <p:cNvSpPr/>
            <p:nvPr/>
          </p:nvSpPr>
          <p:spPr>
            <a:xfrm>
              <a:off x="0" y="0"/>
              <a:ext cx="2041606" cy="2448541"/>
            </a:xfrm>
            <a:custGeom>
              <a:avLst/>
              <a:gdLst/>
              <a:ahLst/>
              <a:cxnLst/>
              <a:rect l="l" t="t" r="r" b="b"/>
              <a:pathLst>
                <a:path w="2041606" h="2448541">
                  <a:moveTo>
                    <a:pt x="79191" y="0"/>
                  </a:moveTo>
                  <a:lnTo>
                    <a:pt x="1962415" y="0"/>
                  </a:lnTo>
                  <a:cubicBezTo>
                    <a:pt x="2006151" y="0"/>
                    <a:pt x="2041606" y="35455"/>
                    <a:pt x="2041606" y="79191"/>
                  </a:cubicBezTo>
                  <a:lnTo>
                    <a:pt x="2041606" y="2369350"/>
                  </a:lnTo>
                  <a:cubicBezTo>
                    <a:pt x="2041606" y="2390353"/>
                    <a:pt x="2033263" y="2410495"/>
                    <a:pt x="2018411" y="2425347"/>
                  </a:cubicBezTo>
                  <a:cubicBezTo>
                    <a:pt x="2003560" y="2440198"/>
                    <a:pt x="1983418" y="2448541"/>
                    <a:pt x="1962415" y="2448541"/>
                  </a:cubicBezTo>
                  <a:lnTo>
                    <a:pt x="79191" y="2448541"/>
                  </a:lnTo>
                  <a:cubicBezTo>
                    <a:pt x="58188" y="2448541"/>
                    <a:pt x="38046" y="2440198"/>
                    <a:pt x="23195" y="2425347"/>
                  </a:cubicBezTo>
                  <a:cubicBezTo>
                    <a:pt x="8343" y="2410495"/>
                    <a:pt x="0" y="2390353"/>
                    <a:pt x="0" y="2369350"/>
                  </a:cubicBezTo>
                  <a:lnTo>
                    <a:pt x="0" y="79191"/>
                  </a:lnTo>
                  <a:cubicBezTo>
                    <a:pt x="0" y="58188"/>
                    <a:pt x="8343" y="38046"/>
                    <a:pt x="23195" y="23195"/>
                  </a:cubicBezTo>
                  <a:cubicBezTo>
                    <a:pt x="38046" y="8343"/>
                    <a:pt x="58188" y="0"/>
                    <a:pt x="79191" y="0"/>
                  </a:cubicBezTo>
                  <a:close/>
                </a:path>
              </a:pathLst>
            </a:custGeom>
            <a:solidFill>
              <a:srgbClr val="FFFFFF"/>
            </a:solidFill>
            <a:ln w="123825" cap="rnd">
              <a:solidFill>
                <a:srgbClr val="95B178"/>
              </a:solidFill>
              <a:prstDash val="solid"/>
              <a:round/>
            </a:ln>
          </p:spPr>
          <p:txBody>
            <a:bodyPr/>
            <a:lstStyle/>
            <a:p>
              <a:endParaRPr lang="en-US" dirty="0"/>
            </a:p>
          </p:txBody>
        </p:sp>
        <p:sp>
          <p:nvSpPr>
            <p:cNvPr id="9" name="TextBox 9"/>
            <p:cNvSpPr txBox="1"/>
            <p:nvPr/>
          </p:nvSpPr>
          <p:spPr>
            <a:xfrm>
              <a:off x="0" y="-38100"/>
              <a:ext cx="2041606" cy="2486641"/>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1" name="Group 11"/>
          <p:cNvGrpSpPr/>
          <p:nvPr/>
        </p:nvGrpSpPr>
        <p:grpSpPr>
          <a:xfrm rot="-10800000">
            <a:off x="9070516" y="4347082"/>
            <a:ext cx="3128394" cy="3751948"/>
            <a:chOff x="0" y="0"/>
            <a:chExt cx="2041606" cy="2448541"/>
          </a:xfrm>
        </p:grpSpPr>
        <p:sp>
          <p:nvSpPr>
            <p:cNvPr id="12" name="Freeform 12"/>
            <p:cNvSpPr/>
            <p:nvPr/>
          </p:nvSpPr>
          <p:spPr>
            <a:xfrm>
              <a:off x="0" y="0"/>
              <a:ext cx="2041606" cy="2448541"/>
            </a:xfrm>
            <a:custGeom>
              <a:avLst/>
              <a:gdLst/>
              <a:ahLst/>
              <a:cxnLst/>
              <a:rect l="l" t="t" r="r" b="b"/>
              <a:pathLst>
                <a:path w="2041606" h="2448541">
                  <a:moveTo>
                    <a:pt x="79191" y="0"/>
                  </a:moveTo>
                  <a:lnTo>
                    <a:pt x="1962415" y="0"/>
                  </a:lnTo>
                  <a:cubicBezTo>
                    <a:pt x="2006151" y="0"/>
                    <a:pt x="2041606" y="35455"/>
                    <a:pt x="2041606" y="79191"/>
                  </a:cubicBezTo>
                  <a:lnTo>
                    <a:pt x="2041606" y="2369350"/>
                  </a:lnTo>
                  <a:cubicBezTo>
                    <a:pt x="2041606" y="2390353"/>
                    <a:pt x="2033263" y="2410495"/>
                    <a:pt x="2018411" y="2425347"/>
                  </a:cubicBezTo>
                  <a:cubicBezTo>
                    <a:pt x="2003560" y="2440198"/>
                    <a:pt x="1983418" y="2448541"/>
                    <a:pt x="1962415" y="2448541"/>
                  </a:cubicBezTo>
                  <a:lnTo>
                    <a:pt x="79191" y="2448541"/>
                  </a:lnTo>
                  <a:cubicBezTo>
                    <a:pt x="58188" y="2448541"/>
                    <a:pt x="38046" y="2440198"/>
                    <a:pt x="23195" y="2425347"/>
                  </a:cubicBezTo>
                  <a:cubicBezTo>
                    <a:pt x="8343" y="2410495"/>
                    <a:pt x="0" y="2390353"/>
                    <a:pt x="0" y="2369350"/>
                  </a:cubicBezTo>
                  <a:lnTo>
                    <a:pt x="0" y="79191"/>
                  </a:lnTo>
                  <a:cubicBezTo>
                    <a:pt x="0" y="58188"/>
                    <a:pt x="8343" y="38046"/>
                    <a:pt x="23195" y="23195"/>
                  </a:cubicBezTo>
                  <a:cubicBezTo>
                    <a:pt x="38046" y="8343"/>
                    <a:pt x="58188" y="0"/>
                    <a:pt x="79191" y="0"/>
                  </a:cubicBezTo>
                  <a:close/>
                </a:path>
              </a:pathLst>
            </a:custGeom>
            <a:solidFill>
              <a:srgbClr val="FFFFFF"/>
            </a:solidFill>
            <a:ln w="123825" cap="rnd">
              <a:solidFill>
                <a:srgbClr val="95B178"/>
              </a:solidFill>
              <a:prstDash val="solid"/>
              <a:round/>
            </a:ln>
          </p:spPr>
          <p:txBody>
            <a:bodyPr/>
            <a:lstStyle/>
            <a:p>
              <a:endParaRPr lang="en-US"/>
            </a:p>
          </p:txBody>
        </p:sp>
        <p:sp>
          <p:nvSpPr>
            <p:cNvPr id="13" name="TextBox 13"/>
            <p:cNvSpPr txBox="1"/>
            <p:nvPr/>
          </p:nvSpPr>
          <p:spPr>
            <a:xfrm>
              <a:off x="0" y="-38100"/>
              <a:ext cx="2041606" cy="2486641"/>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23" name="TextBox 23"/>
          <p:cNvSpPr txBox="1"/>
          <p:nvPr/>
        </p:nvSpPr>
        <p:spPr>
          <a:xfrm>
            <a:off x="2095642" y="2054763"/>
            <a:ext cx="7362789" cy="866067"/>
          </a:xfrm>
          <a:prstGeom prst="rect">
            <a:avLst/>
          </a:prstGeom>
        </p:spPr>
        <p:txBody>
          <a:bodyPr lIns="0" tIns="0" rIns="0" bIns="0" rtlCol="0" anchor="t">
            <a:spAutoFit/>
          </a:bodyPr>
          <a:lstStyle/>
          <a:p>
            <a:pPr algn="l">
              <a:lnSpc>
                <a:spcPts val="7178"/>
              </a:lnSpc>
            </a:pPr>
            <a:r>
              <a:rPr lang="en-US" sz="5127" b="1" spc="-102" dirty="0">
                <a:solidFill>
                  <a:srgbClr val="191919"/>
                </a:solidFill>
                <a:latin typeface="Open Sauce Bold"/>
                <a:ea typeface="Open Sauce Bold"/>
                <a:cs typeface="Open Sauce Bold"/>
                <a:sym typeface="Open Sauce Bold"/>
              </a:rPr>
              <a:t>Media Suggestions</a:t>
            </a:r>
          </a:p>
        </p:txBody>
      </p:sp>
      <p:sp>
        <p:nvSpPr>
          <p:cNvPr id="24" name="TextBox 24"/>
          <p:cNvSpPr txBox="1"/>
          <p:nvPr/>
        </p:nvSpPr>
        <p:spPr>
          <a:xfrm>
            <a:off x="2222390" y="6210300"/>
            <a:ext cx="2738293" cy="1433406"/>
          </a:xfrm>
          <a:prstGeom prst="rect">
            <a:avLst/>
          </a:prstGeom>
        </p:spPr>
        <p:txBody>
          <a:bodyPr lIns="0" tIns="0" rIns="0" bIns="0" rtlCol="0" anchor="t">
            <a:spAutoFit/>
          </a:bodyPr>
          <a:lstStyle/>
          <a:p>
            <a:pPr marL="0" lvl="0" indent="0" algn="ctr">
              <a:lnSpc>
                <a:spcPts val="1927"/>
              </a:lnSpc>
            </a:pPr>
            <a:r>
              <a:rPr lang="en-US" sz="1100" dirty="0">
                <a:solidFill>
                  <a:srgbClr val="343432"/>
                </a:solidFill>
                <a:latin typeface="Open Sauce"/>
                <a:ea typeface="Open Sauce"/>
                <a:cs typeface="Open Sauce"/>
                <a:sym typeface="Open Sauce"/>
              </a:rPr>
              <a:t>Good Bye Lenin! (2003)</a:t>
            </a:r>
          </a:p>
          <a:p>
            <a:pPr marL="0" lvl="0" indent="0" algn="ctr">
              <a:lnSpc>
                <a:spcPts val="1927"/>
              </a:lnSpc>
            </a:pPr>
            <a:r>
              <a:rPr lang="en-US" sz="1100" dirty="0">
                <a:solidFill>
                  <a:srgbClr val="343432"/>
                </a:solidFill>
                <a:latin typeface="Open Sauce"/>
                <a:ea typeface="Open Sauce"/>
                <a:cs typeface="Open Sauce"/>
                <a:sym typeface="Open Sauce"/>
              </a:rPr>
              <a:t>The Lives of Others (2006)</a:t>
            </a:r>
          </a:p>
          <a:p>
            <a:pPr marL="0" lvl="0" indent="0" algn="ctr">
              <a:lnSpc>
                <a:spcPts val="1927"/>
              </a:lnSpc>
            </a:pPr>
            <a:r>
              <a:rPr lang="en-US" sz="1100" dirty="0">
                <a:solidFill>
                  <a:srgbClr val="343432"/>
                </a:solidFill>
                <a:latin typeface="Open Sauce"/>
                <a:ea typeface="Open Sauce"/>
                <a:cs typeface="Open Sauce"/>
                <a:sym typeface="Open Sauce"/>
              </a:rPr>
              <a:t>Berlin:  Symphony of a Great City (1927)</a:t>
            </a:r>
          </a:p>
          <a:p>
            <a:pPr marL="0" lvl="0" indent="0" algn="ctr">
              <a:lnSpc>
                <a:spcPts val="1927"/>
              </a:lnSpc>
            </a:pPr>
            <a:r>
              <a:rPr lang="en-US" sz="1100" dirty="0">
                <a:solidFill>
                  <a:srgbClr val="343432"/>
                </a:solidFill>
                <a:latin typeface="Open Sauce"/>
                <a:ea typeface="Open Sauce"/>
                <a:cs typeface="Open Sauce"/>
                <a:sym typeface="Open Sauce"/>
              </a:rPr>
              <a:t>When Hitler Stole Pink Rabbit (2019)</a:t>
            </a:r>
          </a:p>
          <a:p>
            <a:pPr marL="0" lvl="0" indent="0" algn="ctr">
              <a:lnSpc>
                <a:spcPts val="1927"/>
              </a:lnSpc>
            </a:pPr>
            <a:r>
              <a:rPr lang="en-US" sz="1100" dirty="0">
                <a:solidFill>
                  <a:srgbClr val="343432"/>
                </a:solidFill>
                <a:latin typeface="Open Sauce"/>
                <a:ea typeface="Open Sauce"/>
                <a:cs typeface="Open Sauce"/>
                <a:sym typeface="Open Sauce"/>
              </a:rPr>
              <a:t>B-Movie:  Lust &amp; Sound in West Berlin (2015)</a:t>
            </a:r>
          </a:p>
        </p:txBody>
      </p:sp>
      <p:sp>
        <p:nvSpPr>
          <p:cNvPr id="25" name="TextBox 25"/>
          <p:cNvSpPr txBox="1"/>
          <p:nvPr/>
        </p:nvSpPr>
        <p:spPr>
          <a:xfrm>
            <a:off x="2541872" y="5829300"/>
            <a:ext cx="2099327" cy="277967"/>
          </a:xfrm>
          <a:prstGeom prst="rect">
            <a:avLst/>
          </a:prstGeom>
        </p:spPr>
        <p:txBody>
          <a:bodyPr lIns="0" tIns="0" rIns="0" bIns="0" rtlCol="0" anchor="t">
            <a:spAutoFit/>
          </a:bodyPr>
          <a:lstStyle/>
          <a:p>
            <a:pPr marL="0" lvl="0" indent="0" algn="ctr">
              <a:lnSpc>
                <a:spcPts val="2278"/>
              </a:lnSpc>
              <a:spcBef>
                <a:spcPct val="0"/>
              </a:spcBef>
            </a:pPr>
            <a:r>
              <a:rPr lang="en-US" sz="1779" b="1" dirty="0">
                <a:solidFill>
                  <a:srgbClr val="343432"/>
                </a:solidFill>
                <a:latin typeface="Open Sauce Bold"/>
                <a:ea typeface="Open Sauce Bold"/>
                <a:cs typeface="Open Sauce Bold"/>
                <a:sym typeface="Open Sauce Bold"/>
              </a:rPr>
              <a:t>Watch</a:t>
            </a:r>
          </a:p>
        </p:txBody>
      </p:sp>
      <p:sp>
        <p:nvSpPr>
          <p:cNvPr id="27" name="TextBox 27"/>
          <p:cNvSpPr txBox="1"/>
          <p:nvPr/>
        </p:nvSpPr>
        <p:spPr>
          <a:xfrm>
            <a:off x="5733784" y="6210300"/>
            <a:ext cx="2738293" cy="1195264"/>
          </a:xfrm>
          <a:prstGeom prst="rect">
            <a:avLst/>
          </a:prstGeom>
        </p:spPr>
        <p:txBody>
          <a:bodyPr lIns="0" tIns="0" rIns="0" bIns="0" rtlCol="0" anchor="t">
            <a:spAutoFit/>
          </a:bodyPr>
          <a:lstStyle/>
          <a:p>
            <a:pPr marL="0" lvl="0" indent="0" algn="ctr">
              <a:lnSpc>
                <a:spcPts val="1927"/>
              </a:lnSpc>
            </a:pPr>
            <a:r>
              <a:rPr lang="en-US" sz="1284" i="1" dirty="0">
                <a:solidFill>
                  <a:srgbClr val="343432"/>
                </a:solidFill>
                <a:latin typeface="Open Sauce"/>
                <a:ea typeface="Open Sauce"/>
                <a:cs typeface="Open Sauce"/>
                <a:sym typeface="Open Sauce"/>
              </a:rPr>
              <a:t>Ghost Dance in Berlin:  A Rhapsody in Gray</a:t>
            </a:r>
          </a:p>
          <a:p>
            <a:pPr marL="0" lvl="0" indent="0" algn="ctr">
              <a:lnSpc>
                <a:spcPts val="1927"/>
              </a:lnSpc>
            </a:pPr>
            <a:r>
              <a:rPr lang="en-US" sz="1284" i="1" dirty="0">
                <a:solidFill>
                  <a:srgbClr val="343432"/>
                </a:solidFill>
                <a:latin typeface="Open Sauce"/>
                <a:ea typeface="Open Sauce"/>
                <a:cs typeface="Open Sauce"/>
                <a:sym typeface="Open Sauce"/>
              </a:rPr>
              <a:t>Berlin </a:t>
            </a:r>
            <a:r>
              <a:rPr lang="en-US" sz="1284" i="1" dirty="0" err="1">
                <a:solidFill>
                  <a:srgbClr val="343432"/>
                </a:solidFill>
                <a:latin typeface="Open Sauce"/>
                <a:ea typeface="Open Sauce"/>
                <a:cs typeface="Open Sauce"/>
                <a:sym typeface="Open Sauce"/>
              </a:rPr>
              <a:t>Alexanderplatz</a:t>
            </a:r>
            <a:endParaRPr lang="en-US" sz="1284" i="1" dirty="0">
              <a:solidFill>
                <a:srgbClr val="343432"/>
              </a:solidFill>
              <a:latin typeface="Open Sauce"/>
              <a:ea typeface="Open Sauce"/>
              <a:cs typeface="Open Sauce"/>
              <a:sym typeface="Open Sauce"/>
            </a:endParaRPr>
          </a:p>
          <a:p>
            <a:pPr marL="0" lvl="0" indent="0" algn="ctr">
              <a:lnSpc>
                <a:spcPts val="1927"/>
              </a:lnSpc>
            </a:pPr>
            <a:r>
              <a:rPr lang="en-US" sz="1284" i="1" dirty="0">
                <a:solidFill>
                  <a:srgbClr val="343432"/>
                </a:solidFill>
                <a:latin typeface="Open Sauce"/>
                <a:ea typeface="Open Sauce"/>
                <a:cs typeface="Open Sauce"/>
                <a:sym typeface="Open Sauce"/>
              </a:rPr>
              <a:t>I Make Envy on Your Disco</a:t>
            </a:r>
          </a:p>
          <a:p>
            <a:pPr marL="0" lvl="0" indent="0" algn="ctr">
              <a:lnSpc>
                <a:spcPts val="1927"/>
              </a:lnSpc>
            </a:pPr>
            <a:r>
              <a:rPr lang="en-US" sz="1284" i="1" dirty="0" err="1">
                <a:solidFill>
                  <a:srgbClr val="343432"/>
                </a:solidFill>
                <a:latin typeface="Open Sauce"/>
                <a:ea typeface="Open Sauce"/>
                <a:cs typeface="Open Sauce"/>
                <a:sym typeface="Open Sauce"/>
              </a:rPr>
              <a:t>Stasiland</a:t>
            </a:r>
            <a:endParaRPr lang="en-US" sz="1284" i="1" dirty="0">
              <a:solidFill>
                <a:srgbClr val="343432"/>
              </a:solidFill>
              <a:latin typeface="Open Sauce"/>
              <a:ea typeface="Open Sauce"/>
              <a:cs typeface="Open Sauce"/>
              <a:sym typeface="Open Sauce"/>
            </a:endParaRPr>
          </a:p>
        </p:txBody>
      </p:sp>
      <p:sp>
        <p:nvSpPr>
          <p:cNvPr id="28" name="TextBox 28"/>
          <p:cNvSpPr txBox="1"/>
          <p:nvPr/>
        </p:nvSpPr>
        <p:spPr>
          <a:xfrm>
            <a:off x="6053267" y="5829300"/>
            <a:ext cx="2099327" cy="277967"/>
          </a:xfrm>
          <a:prstGeom prst="rect">
            <a:avLst/>
          </a:prstGeom>
        </p:spPr>
        <p:txBody>
          <a:bodyPr lIns="0" tIns="0" rIns="0" bIns="0" rtlCol="0" anchor="t">
            <a:spAutoFit/>
          </a:bodyPr>
          <a:lstStyle/>
          <a:p>
            <a:pPr marL="0" lvl="0" indent="0" algn="ctr">
              <a:lnSpc>
                <a:spcPts val="2278"/>
              </a:lnSpc>
              <a:spcBef>
                <a:spcPct val="0"/>
              </a:spcBef>
            </a:pPr>
            <a:r>
              <a:rPr lang="en-US" sz="1779" b="1" dirty="0">
                <a:solidFill>
                  <a:srgbClr val="343432"/>
                </a:solidFill>
                <a:latin typeface="Open Sauce Bold"/>
                <a:ea typeface="Open Sauce Bold"/>
                <a:cs typeface="Open Sauce Bold"/>
                <a:sym typeface="Open Sauce Bold"/>
              </a:rPr>
              <a:t>Read</a:t>
            </a:r>
          </a:p>
        </p:txBody>
      </p:sp>
      <p:sp>
        <p:nvSpPr>
          <p:cNvPr id="30" name="TextBox 30"/>
          <p:cNvSpPr txBox="1"/>
          <p:nvPr/>
        </p:nvSpPr>
        <p:spPr>
          <a:xfrm>
            <a:off x="9243178" y="6210300"/>
            <a:ext cx="2738293" cy="1195264"/>
          </a:xfrm>
          <a:prstGeom prst="rect">
            <a:avLst/>
          </a:prstGeom>
        </p:spPr>
        <p:txBody>
          <a:bodyPr lIns="0" tIns="0" rIns="0" bIns="0" rtlCol="0" anchor="t">
            <a:spAutoFit/>
          </a:bodyPr>
          <a:lstStyle/>
          <a:p>
            <a:pPr marL="0" lvl="0" indent="0" algn="ctr">
              <a:lnSpc>
                <a:spcPts val="1927"/>
              </a:lnSpc>
            </a:pPr>
            <a:r>
              <a:rPr lang="en-US" sz="1284" dirty="0">
                <a:solidFill>
                  <a:srgbClr val="343432"/>
                </a:solidFill>
                <a:latin typeface="Open Sauce"/>
                <a:ea typeface="Open Sauce"/>
                <a:cs typeface="Open Sauce"/>
                <a:sym typeface="Open Sauce"/>
              </a:rPr>
              <a:t>History Flakes: The Berlin History Podcast</a:t>
            </a:r>
          </a:p>
          <a:p>
            <a:pPr marL="0" lvl="0" indent="0" algn="ctr">
              <a:lnSpc>
                <a:spcPts val="1927"/>
              </a:lnSpc>
            </a:pPr>
            <a:r>
              <a:rPr lang="en-US" sz="1284" dirty="0">
                <a:solidFill>
                  <a:srgbClr val="343432"/>
                </a:solidFill>
                <a:latin typeface="Open Sauce"/>
                <a:ea typeface="Open Sauce"/>
                <a:cs typeface="Open Sauce"/>
                <a:sym typeface="Open Sauce"/>
              </a:rPr>
              <a:t>History of Germany</a:t>
            </a:r>
          </a:p>
          <a:p>
            <a:pPr marL="0" lvl="0" indent="0" algn="ctr">
              <a:lnSpc>
                <a:spcPts val="1927"/>
              </a:lnSpc>
            </a:pPr>
            <a:r>
              <a:rPr lang="en-US" sz="1284" dirty="0">
                <a:solidFill>
                  <a:srgbClr val="343432"/>
                </a:solidFill>
                <a:latin typeface="Open Sauce"/>
                <a:ea typeface="Open Sauce"/>
                <a:cs typeface="Open Sauce"/>
                <a:sym typeface="Open Sauce"/>
              </a:rPr>
              <a:t>Radio </a:t>
            </a:r>
            <a:r>
              <a:rPr lang="en-US" sz="1284" dirty="0" err="1">
                <a:solidFill>
                  <a:srgbClr val="343432"/>
                </a:solidFill>
                <a:latin typeface="Open Sauce"/>
                <a:ea typeface="Open Sauce"/>
                <a:cs typeface="Open Sauce"/>
                <a:sym typeface="Open Sauce"/>
              </a:rPr>
              <a:t>Spätkauf</a:t>
            </a:r>
            <a:endParaRPr lang="en-US" sz="1284" dirty="0">
              <a:solidFill>
                <a:srgbClr val="343432"/>
              </a:solidFill>
              <a:latin typeface="Open Sauce"/>
              <a:ea typeface="Open Sauce"/>
              <a:cs typeface="Open Sauce"/>
              <a:sym typeface="Open Sauce"/>
            </a:endParaRPr>
          </a:p>
          <a:p>
            <a:pPr marL="0" lvl="0" indent="0" algn="ctr">
              <a:lnSpc>
                <a:spcPts val="1927"/>
              </a:lnSpc>
            </a:pPr>
            <a:r>
              <a:rPr lang="en-US" sz="1284" dirty="0">
                <a:solidFill>
                  <a:srgbClr val="343432"/>
                </a:solidFill>
                <a:latin typeface="Open Sauce"/>
                <a:ea typeface="Open Sauce"/>
                <a:cs typeface="Open Sauce"/>
                <a:sym typeface="Open Sauce"/>
              </a:rPr>
              <a:t>Slow German</a:t>
            </a:r>
          </a:p>
        </p:txBody>
      </p:sp>
      <p:sp>
        <p:nvSpPr>
          <p:cNvPr id="31" name="TextBox 31"/>
          <p:cNvSpPr txBox="1"/>
          <p:nvPr/>
        </p:nvSpPr>
        <p:spPr>
          <a:xfrm>
            <a:off x="9562661" y="5829300"/>
            <a:ext cx="2099327" cy="277967"/>
          </a:xfrm>
          <a:prstGeom prst="rect">
            <a:avLst/>
          </a:prstGeom>
        </p:spPr>
        <p:txBody>
          <a:bodyPr lIns="0" tIns="0" rIns="0" bIns="0" rtlCol="0" anchor="t">
            <a:spAutoFit/>
          </a:bodyPr>
          <a:lstStyle/>
          <a:p>
            <a:pPr marL="0" lvl="0" indent="0" algn="ctr">
              <a:lnSpc>
                <a:spcPts val="2278"/>
              </a:lnSpc>
              <a:spcBef>
                <a:spcPct val="0"/>
              </a:spcBef>
            </a:pPr>
            <a:r>
              <a:rPr lang="en-US" sz="1779" b="1" dirty="0">
                <a:solidFill>
                  <a:srgbClr val="343432"/>
                </a:solidFill>
                <a:latin typeface="Open Sauce Bold"/>
                <a:ea typeface="Open Sauce Bold"/>
                <a:cs typeface="Open Sauce Bold"/>
                <a:sym typeface="Open Sauce Bold"/>
              </a:rPr>
              <a:t>Listen</a:t>
            </a:r>
          </a:p>
        </p:txBody>
      </p:sp>
      <p:sp>
        <p:nvSpPr>
          <p:cNvPr id="36" name="TextBox 36"/>
          <p:cNvSpPr txBox="1"/>
          <p:nvPr/>
        </p:nvSpPr>
        <p:spPr>
          <a:xfrm>
            <a:off x="2095642" y="3053081"/>
            <a:ext cx="13240740" cy="805477"/>
          </a:xfrm>
          <a:prstGeom prst="rect">
            <a:avLst/>
          </a:prstGeom>
        </p:spPr>
        <p:txBody>
          <a:bodyPr wrap="square" lIns="0" tIns="0" rIns="0" bIns="0" rtlCol="0" anchor="t">
            <a:spAutoFit/>
          </a:bodyPr>
          <a:lstStyle/>
          <a:p>
            <a:pPr marL="0" lvl="0" indent="0" algn="l">
              <a:lnSpc>
                <a:spcPts val="3301"/>
              </a:lnSpc>
            </a:pPr>
            <a:r>
              <a:rPr lang="en-US" sz="2200" i="1" dirty="0">
                <a:solidFill>
                  <a:srgbClr val="343432"/>
                </a:solidFill>
                <a:latin typeface="Open Sauce"/>
                <a:ea typeface="Open Sauce"/>
                <a:cs typeface="Open Sauce"/>
                <a:sym typeface="Open Sauce"/>
              </a:rPr>
              <a:t>Optional</a:t>
            </a:r>
            <a:r>
              <a:rPr lang="en-US" sz="2200" dirty="0">
                <a:solidFill>
                  <a:srgbClr val="343432"/>
                </a:solidFill>
                <a:latin typeface="Open Sauce"/>
                <a:ea typeface="Open Sauce"/>
                <a:cs typeface="Open Sauce"/>
                <a:sym typeface="Open Sauce"/>
              </a:rPr>
              <a:t> but thoughtfully curated media suggestions to enrich your experience.  Exploring place or culture in advance can deepen your understanding and make the journey even more rewarding!</a:t>
            </a:r>
          </a:p>
        </p:txBody>
      </p:sp>
      <p:sp>
        <p:nvSpPr>
          <p:cNvPr id="38" name="Oval 37">
            <a:extLst>
              <a:ext uri="{FF2B5EF4-FFF2-40B4-BE49-F238E27FC236}">
                <a16:creationId xmlns:a16="http://schemas.microsoft.com/office/drawing/2014/main" id="{924D1E13-6AA5-AE50-B389-AFA5FCB669F2}"/>
              </a:ext>
            </a:extLst>
          </p:cNvPr>
          <p:cNvSpPr>
            <a:spLocks noChangeAspect="1"/>
          </p:cNvSpPr>
          <p:nvPr/>
        </p:nvSpPr>
        <p:spPr>
          <a:xfrm>
            <a:off x="16379840" y="2750903"/>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801A7A2-F13B-D100-2E9E-4370A7467268}"/>
              </a:ext>
            </a:extLst>
          </p:cNvPr>
          <p:cNvSpPr>
            <a:spLocks noChangeAspect="1"/>
          </p:cNvSpPr>
          <p:nvPr/>
        </p:nvSpPr>
        <p:spPr>
          <a:xfrm>
            <a:off x="-1766635" y="-1905165"/>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07E0958-722F-E8EF-0F36-7FCBCF8866BA}"/>
              </a:ext>
            </a:extLst>
          </p:cNvPr>
          <p:cNvSpPr>
            <a:spLocks noChangeAspect="1"/>
          </p:cNvSpPr>
          <p:nvPr/>
        </p:nvSpPr>
        <p:spPr>
          <a:xfrm>
            <a:off x="2302324" y="494466"/>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2" descr="Leadership Berlin – Netzwerk Verantwortung">
            <a:extLst>
              <a:ext uri="{FF2B5EF4-FFF2-40B4-BE49-F238E27FC236}">
                <a16:creationId xmlns:a16="http://schemas.microsoft.com/office/drawing/2014/main" id="{3CD75EBB-AE2F-D0DB-B6F2-2DC16AE09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5" name="Graphic 44" descr="3d Glasses with solid fill">
            <a:extLst>
              <a:ext uri="{FF2B5EF4-FFF2-40B4-BE49-F238E27FC236}">
                <a16:creationId xmlns:a16="http://schemas.microsoft.com/office/drawing/2014/main" id="{A9E66B23-F1E4-5497-8286-CAD09FEE7D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12456" y="4789031"/>
            <a:ext cx="914400" cy="914400"/>
          </a:xfrm>
          <a:prstGeom prst="rect">
            <a:avLst/>
          </a:prstGeom>
        </p:spPr>
      </p:pic>
      <p:pic>
        <p:nvPicPr>
          <p:cNvPr id="47" name="Graphic 46" descr="Books with solid fill">
            <a:extLst>
              <a:ext uri="{FF2B5EF4-FFF2-40B4-BE49-F238E27FC236}">
                <a16:creationId xmlns:a16="http://schemas.microsoft.com/office/drawing/2014/main" id="{AC2C9019-BDAE-AA69-D1C8-81E7C7E289D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5730" y="4880262"/>
            <a:ext cx="914400" cy="914400"/>
          </a:xfrm>
          <a:prstGeom prst="rect">
            <a:avLst/>
          </a:prstGeom>
        </p:spPr>
      </p:pic>
      <p:pic>
        <p:nvPicPr>
          <p:cNvPr id="49" name="Graphic 48" descr="Headphones with solid fill">
            <a:extLst>
              <a:ext uri="{FF2B5EF4-FFF2-40B4-BE49-F238E27FC236}">
                <a16:creationId xmlns:a16="http://schemas.microsoft.com/office/drawing/2014/main" id="{B6120CA8-F380-D55F-9744-9A26E64794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94675" y="4776258"/>
            <a:ext cx="914400" cy="914400"/>
          </a:xfrm>
          <a:prstGeom prst="rect">
            <a:avLst/>
          </a:prstGeom>
        </p:spPr>
      </p:pic>
    </p:spTree>
    <p:extLst>
      <p:ext uri="{BB962C8B-B14F-4D97-AF65-F5344CB8AC3E}">
        <p14:creationId xmlns:p14="http://schemas.microsoft.com/office/powerpoint/2010/main" val="178920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99871" y="2680192"/>
            <a:ext cx="8892659" cy="4924128"/>
            <a:chOff x="0" y="0"/>
            <a:chExt cx="2785608" cy="1542473"/>
          </a:xfrm>
        </p:grpSpPr>
        <p:sp>
          <p:nvSpPr>
            <p:cNvPr id="3" name="Freeform 3"/>
            <p:cNvSpPr/>
            <p:nvPr/>
          </p:nvSpPr>
          <p:spPr>
            <a:xfrm>
              <a:off x="0" y="0"/>
              <a:ext cx="2785608" cy="1542473"/>
            </a:xfrm>
            <a:custGeom>
              <a:avLst/>
              <a:gdLst/>
              <a:ahLst/>
              <a:cxnLst/>
              <a:rect l="l" t="t" r="r" b="b"/>
              <a:pathLst>
                <a:path w="2785608" h="1542473">
                  <a:moveTo>
                    <a:pt x="39177" y="0"/>
                  </a:moveTo>
                  <a:lnTo>
                    <a:pt x="2746431" y="0"/>
                  </a:lnTo>
                  <a:cubicBezTo>
                    <a:pt x="2768068" y="0"/>
                    <a:pt x="2785608" y="17540"/>
                    <a:pt x="2785608" y="39177"/>
                  </a:cubicBezTo>
                  <a:lnTo>
                    <a:pt x="2785608" y="1503296"/>
                  </a:lnTo>
                  <a:cubicBezTo>
                    <a:pt x="2785608" y="1524933"/>
                    <a:pt x="2768068" y="1542473"/>
                    <a:pt x="2746431" y="1542473"/>
                  </a:cubicBezTo>
                  <a:lnTo>
                    <a:pt x="39177" y="1542473"/>
                  </a:lnTo>
                  <a:cubicBezTo>
                    <a:pt x="17540" y="1542473"/>
                    <a:pt x="0" y="1524933"/>
                    <a:pt x="0" y="1503296"/>
                  </a:cubicBezTo>
                  <a:lnTo>
                    <a:pt x="0" y="39177"/>
                  </a:lnTo>
                  <a:cubicBezTo>
                    <a:pt x="0" y="17540"/>
                    <a:pt x="17540" y="0"/>
                    <a:pt x="39177" y="0"/>
                  </a:cubicBezTo>
                  <a:close/>
                </a:path>
              </a:pathLst>
            </a:custGeom>
            <a:solidFill>
              <a:srgbClr val="354290"/>
            </a:solidFill>
            <a:ln cap="rnd">
              <a:noFill/>
              <a:prstDash val="solid"/>
              <a:round/>
            </a:ln>
          </p:spPr>
          <p:txBody>
            <a:bodyPr/>
            <a:lstStyle/>
            <a:p>
              <a:endParaRPr lang="en-US"/>
            </a:p>
          </p:txBody>
        </p:sp>
        <p:sp>
          <p:nvSpPr>
            <p:cNvPr id="4" name="TextBox 4"/>
            <p:cNvSpPr txBox="1"/>
            <p:nvPr/>
          </p:nvSpPr>
          <p:spPr>
            <a:xfrm>
              <a:off x="0" y="-38100"/>
              <a:ext cx="2785608" cy="1580573"/>
            </a:xfrm>
            <a:prstGeom prst="rect">
              <a:avLst/>
            </a:prstGeom>
          </p:spPr>
          <p:txBody>
            <a:bodyPr lIns="50800" tIns="50800" rIns="50800" bIns="50800" rtlCol="0" anchor="ctr"/>
            <a:lstStyle/>
            <a:p>
              <a:pPr marL="0" lvl="0" indent="0" algn="ctr">
                <a:lnSpc>
                  <a:spcPts val="3035"/>
                </a:lnSpc>
                <a:spcBef>
                  <a:spcPct val="0"/>
                </a:spcBef>
              </a:pPr>
              <a:endParaRPr/>
            </a:p>
          </p:txBody>
        </p:sp>
      </p:grpSp>
      <p:sp>
        <p:nvSpPr>
          <p:cNvPr id="7" name="Freeform 7"/>
          <p:cNvSpPr/>
          <p:nvPr/>
        </p:nvSpPr>
        <p:spPr>
          <a:xfrm>
            <a:off x="7488696" y="5549952"/>
            <a:ext cx="323665" cy="323665"/>
          </a:xfrm>
          <a:custGeom>
            <a:avLst/>
            <a:gdLst/>
            <a:ahLst/>
            <a:cxnLst/>
            <a:rect l="l" t="t" r="r" b="b"/>
            <a:pathLst>
              <a:path w="323665" h="323665">
                <a:moveTo>
                  <a:pt x="0" y="0"/>
                </a:moveTo>
                <a:lnTo>
                  <a:pt x="323665" y="0"/>
                </a:lnTo>
                <a:lnTo>
                  <a:pt x="323665" y="323665"/>
                </a:lnTo>
                <a:lnTo>
                  <a:pt x="0" y="323665"/>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9" name="Freeform 9"/>
          <p:cNvSpPr/>
          <p:nvPr/>
        </p:nvSpPr>
        <p:spPr>
          <a:xfrm>
            <a:off x="7488696" y="5142256"/>
            <a:ext cx="323665" cy="323665"/>
          </a:xfrm>
          <a:custGeom>
            <a:avLst/>
            <a:gdLst/>
            <a:ahLst/>
            <a:cxnLst/>
            <a:rect l="l" t="t" r="r" b="b"/>
            <a:pathLst>
              <a:path w="323665" h="323665">
                <a:moveTo>
                  <a:pt x="0" y="0"/>
                </a:moveTo>
                <a:lnTo>
                  <a:pt x="323665" y="0"/>
                </a:lnTo>
                <a:lnTo>
                  <a:pt x="323665" y="323665"/>
                </a:lnTo>
                <a:lnTo>
                  <a:pt x="0" y="3236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868394" y="2100713"/>
            <a:ext cx="6083085" cy="6083085"/>
          </a:xfrm>
          <a:custGeom>
            <a:avLst/>
            <a:gdLst/>
            <a:ahLst/>
            <a:cxnLst/>
            <a:rect l="l" t="t" r="r" b="b"/>
            <a:pathLst>
              <a:path w="6083085" h="6083085">
                <a:moveTo>
                  <a:pt x="0" y="0"/>
                </a:moveTo>
                <a:lnTo>
                  <a:pt x="6083085" y="0"/>
                </a:lnTo>
                <a:lnTo>
                  <a:pt x="6083085" y="6083086"/>
                </a:lnTo>
                <a:lnTo>
                  <a:pt x="0" y="60830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grpSp>
        <p:nvGrpSpPr>
          <p:cNvPr id="13" name="Group 13"/>
          <p:cNvGrpSpPr/>
          <p:nvPr/>
        </p:nvGrpSpPr>
        <p:grpSpPr>
          <a:xfrm flipH="1">
            <a:off x="7077844" y="4532216"/>
            <a:ext cx="119893" cy="1341401"/>
            <a:chOff x="0" y="0"/>
            <a:chExt cx="13374" cy="777626"/>
          </a:xfrm>
        </p:grpSpPr>
        <p:sp>
          <p:nvSpPr>
            <p:cNvPr id="14" name="Freeform 14"/>
            <p:cNvSpPr/>
            <p:nvPr/>
          </p:nvSpPr>
          <p:spPr>
            <a:xfrm>
              <a:off x="0" y="0"/>
              <a:ext cx="13374" cy="777626"/>
            </a:xfrm>
            <a:custGeom>
              <a:avLst/>
              <a:gdLst/>
              <a:ahLst/>
              <a:cxnLst/>
              <a:rect l="l" t="t" r="r" b="b"/>
              <a:pathLst>
                <a:path w="13374" h="777626">
                  <a:moveTo>
                    <a:pt x="0" y="0"/>
                  </a:moveTo>
                  <a:lnTo>
                    <a:pt x="13374" y="0"/>
                  </a:lnTo>
                  <a:lnTo>
                    <a:pt x="13374" y="777626"/>
                  </a:lnTo>
                  <a:lnTo>
                    <a:pt x="0" y="777626"/>
                  </a:lnTo>
                  <a:close/>
                </a:path>
              </a:pathLst>
            </a:custGeom>
            <a:solidFill>
              <a:srgbClr val="FFFFFF"/>
            </a:solidFill>
          </p:spPr>
          <p:txBody>
            <a:bodyPr/>
            <a:lstStyle/>
            <a:p>
              <a:endParaRPr lang="en-US"/>
            </a:p>
          </p:txBody>
        </p:sp>
        <p:sp>
          <p:nvSpPr>
            <p:cNvPr id="15" name="TextBox 15"/>
            <p:cNvSpPr txBox="1"/>
            <p:nvPr/>
          </p:nvSpPr>
          <p:spPr>
            <a:xfrm>
              <a:off x="0" y="-38100"/>
              <a:ext cx="13374" cy="815726"/>
            </a:xfrm>
            <a:prstGeom prst="rect">
              <a:avLst/>
            </a:prstGeom>
          </p:spPr>
          <p:txBody>
            <a:bodyPr lIns="50800" tIns="50800" rIns="50800" bIns="50800" rtlCol="0" anchor="ctr"/>
            <a:lstStyle/>
            <a:p>
              <a:pPr algn="ctr">
                <a:lnSpc>
                  <a:spcPts val="3035"/>
                </a:lnSpc>
              </a:pPr>
              <a:endParaRPr/>
            </a:p>
          </p:txBody>
        </p:sp>
      </p:grpSp>
      <p:sp>
        <p:nvSpPr>
          <p:cNvPr id="18" name="TextBox 18"/>
          <p:cNvSpPr txBox="1"/>
          <p:nvPr/>
        </p:nvSpPr>
        <p:spPr>
          <a:xfrm>
            <a:off x="7938726" y="5521377"/>
            <a:ext cx="4453804" cy="590098"/>
          </a:xfrm>
          <a:prstGeom prst="rect">
            <a:avLst/>
          </a:prstGeom>
        </p:spPr>
        <p:txBody>
          <a:bodyPr wrap="square" lIns="0" tIns="0" rIns="0" bIns="0" rtlCol="0" anchor="t">
            <a:spAutoFit/>
          </a:bodyPr>
          <a:lstStyle/>
          <a:p>
            <a:pPr algn="l">
              <a:lnSpc>
                <a:spcPts val="2445"/>
              </a:lnSpc>
            </a:pPr>
            <a:r>
              <a:rPr lang="en-US" sz="1746" dirty="0" err="1">
                <a:solidFill>
                  <a:srgbClr val="FFFFFF"/>
                </a:solidFill>
                <a:latin typeface="Open Sauce"/>
                <a:ea typeface="Open Sauce"/>
                <a:cs typeface="Open Sauce"/>
                <a:sym typeface="Open Sauce"/>
              </a:rPr>
              <a:t>Natalie.Yakunich@leadershipberlin.de</a:t>
            </a:r>
            <a:endParaRPr lang="en-US" sz="1746" dirty="0">
              <a:solidFill>
                <a:srgbClr val="FFFFFF"/>
              </a:solidFill>
              <a:latin typeface="Open Sauce"/>
              <a:ea typeface="Open Sauce"/>
              <a:cs typeface="Open Sauce"/>
              <a:sym typeface="Open Sauce"/>
            </a:endParaRPr>
          </a:p>
          <a:p>
            <a:pPr algn="l">
              <a:lnSpc>
                <a:spcPts val="2445"/>
              </a:lnSpc>
            </a:pPr>
            <a:endParaRPr lang="en-US" sz="1746" dirty="0">
              <a:solidFill>
                <a:srgbClr val="FFFFFF"/>
              </a:solidFill>
              <a:latin typeface="Open Sauce"/>
              <a:ea typeface="Open Sauce"/>
              <a:cs typeface="Open Sauce"/>
              <a:sym typeface="Open Sauce"/>
            </a:endParaRPr>
          </a:p>
        </p:txBody>
      </p:sp>
      <p:sp>
        <p:nvSpPr>
          <p:cNvPr id="20" name="TextBox 20"/>
          <p:cNvSpPr txBox="1"/>
          <p:nvPr/>
        </p:nvSpPr>
        <p:spPr>
          <a:xfrm>
            <a:off x="7938726" y="5126704"/>
            <a:ext cx="3905778" cy="282321"/>
          </a:xfrm>
          <a:prstGeom prst="rect">
            <a:avLst/>
          </a:prstGeom>
        </p:spPr>
        <p:txBody>
          <a:bodyPr wrap="square" lIns="0" tIns="0" rIns="0" bIns="0" rtlCol="0" anchor="t">
            <a:spAutoFit/>
          </a:bodyPr>
          <a:lstStyle/>
          <a:p>
            <a:pPr algn="l">
              <a:lnSpc>
                <a:spcPts val="2445"/>
              </a:lnSpc>
            </a:pPr>
            <a:r>
              <a:rPr lang="en-US" sz="1746" dirty="0">
                <a:solidFill>
                  <a:srgbClr val="FFFFFF"/>
                </a:solidFill>
                <a:latin typeface="Open Sauce"/>
                <a:ea typeface="Open Sauce"/>
                <a:cs typeface="Open Sauce"/>
                <a:sym typeface="Open Sauce"/>
              </a:rPr>
              <a:t>+49 172 2443090 (on WhatsApp)</a:t>
            </a:r>
          </a:p>
        </p:txBody>
      </p:sp>
      <p:sp>
        <p:nvSpPr>
          <p:cNvPr id="21" name="TextBox 21"/>
          <p:cNvSpPr txBox="1"/>
          <p:nvPr/>
        </p:nvSpPr>
        <p:spPr>
          <a:xfrm>
            <a:off x="7449471" y="4475066"/>
            <a:ext cx="3374058" cy="495741"/>
          </a:xfrm>
          <a:prstGeom prst="rect">
            <a:avLst/>
          </a:prstGeom>
        </p:spPr>
        <p:txBody>
          <a:bodyPr lIns="0" tIns="0" rIns="0" bIns="0" rtlCol="0" anchor="t">
            <a:spAutoFit/>
          </a:bodyPr>
          <a:lstStyle/>
          <a:p>
            <a:pPr algn="l">
              <a:lnSpc>
                <a:spcPts val="4138"/>
              </a:lnSpc>
            </a:pPr>
            <a:r>
              <a:rPr lang="en-US" sz="2956" b="1" dirty="0">
                <a:solidFill>
                  <a:srgbClr val="FFFFFF"/>
                </a:solidFill>
                <a:latin typeface="Open Sauce Bold"/>
                <a:ea typeface="Open Sauce Bold"/>
                <a:cs typeface="Open Sauce Bold"/>
                <a:sym typeface="Open Sauce Bold"/>
              </a:rPr>
              <a:t>Natalie Yakunich </a:t>
            </a:r>
          </a:p>
        </p:txBody>
      </p:sp>
      <p:sp>
        <p:nvSpPr>
          <p:cNvPr id="22" name="TextBox 22"/>
          <p:cNvSpPr txBox="1"/>
          <p:nvPr/>
        </p:nvSpPr>
        <p:spPr>
          <a:xfrm>
            <a:off x="6638680" y="2948548"/>
            <a:ext cx="4690387" cy="861495"/>
          </a:xfrm>
          <a:prstGeom prst="rect">
            <a:avLst/>
          </a:prstGeom>
        </p:spPr>
        <p:txBody>
          <a:bodyPr lIns="0" tIns="0" rIns="0" bIns="0" rtlCol="0" anchor="t">
            <a:spAutoFit/>
          </a:bodyPr>
          <a:lstStyle/>
          <a:p>
            <a:pPr marL="0" lvl="0" indent="0" algn="l">
              <a:lnSpc>
                <a:spcPts val="7116"/>
              </a:lnSpc>
              <a:spcBef>
                <a:spcPct val="0"/>
              </a:spcBef>
            </a:pPr>
            <a:r>
              <a:rPr lang="en-US" sz="5082" b="1" spc="477" dirty="0">
                <a:solidFill>
                  <a:srgbClr val="FFFFFF"/>
                </a:solidFill>
                <a:latin typeface="Open Sauce Bold"/>
                <a:ea typeface="Open Sauce Bold"/>
                <a:cs typeface="Open Sauce Bold"/>
                <a:sym typeface="Open Sauce Bold"/>
              </a:rPr>
              <a:t>THANK YOU</a:t>
            </a:r>
          </a:p>
        </p:txBody>
      </p:sp>
      <p:sp>
        <p:nvSpPr>
          <p:cNvPr id="23" name="TextBox 23"/>
          <p:cNvSpPr txBox="1"/>
          <p:nvPr/>
        </p:nvSpPr>
        <p:spPr>
          <a:xfrm>
            <a:off x="6638680" y="3787218"/>
            <a:ext cx="4872554" cy="434268"/>
          </a:xfrm>
          <a:prstGeom prst="rect">
            <a:avLst/>
          </a:prstGeom>
        </p:spPr>
        <p:txBody>
          <a:bodyPr lIns="0" tIns="0" rIns="0" bIns="0" rtlCol="0" anchor="t">
            <a:spAutoFit/>
          </a:bodyPr>
          <a:lstStyle/>
          <a:p>
            <a:pPr marL="0" lvl="0" indent="0" algn="ctr">
              <a:lnSpc>
                <a:spcPts val="3655"/>
              </a:lnSpc>
              <a:spcBef>
                <a:spcPct val="0"/>
              </a:spcBef>
            </a:pPr>
            <a:r>
              <a:rPr lang="en-US" sz="2611" spc="-52" dirty="0">
                <a:solidFill>
                  <a:srgbClr val="FFFFFF"/>
                </a:solidFill>
                <a:latin typeface="Open Sauce"/>
                <a:ea typeface="Open Sauce"/>
                <a:cs typeface="Open Sauce"/>
                <a:sym typeface="Open Sauce"/>
              </a:rPr>
              <a:t>For Joining!  </a:t>
            </a:r>
          </a:p>
        </p:txBody>
      </p:sp>
      <p:grpSp>
        <p:nvGrpSpPr>
          <p:cNvPr id="24" name="Group 24"/>
          <p:cNvGrpSpPr/>
          <p:nvPr/>
        </p:nvGrpSpPr>
        <p:grpSpPr>
          <a:xfrm>
            <a:off x="15811589" y="8007246"/>
            <a:ext cx="4201427" cy="420142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95B178"/>
              </a:solidFill>
              <a:prstDash val="solid"/>
              <a:miter/>
            </a:ln>
          </p:spPr>
          <p:txBody>
            <a:bodyPr/>
            <a:lstStyle/>
            <a:p>
              <a:endParaRPr lang="en-US"/>
            </a:p>
          </p:txBody>
        </p:sp>
        <p:sp>
          <p:nvSpPr>
            <p:cNvPr id="26" name="TextBox 26"/>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7" name="Group 27"/>
          <p:cNvGrpSpPr/>
          <p:nvPr/>
        </p:nvGrpSpPr>
        <p:grpSpPr>
          <a:xfrm>
            <a:off x="-1868494" y="-2100713"/>
            <a:ext cx="4201427" cy="420142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354290"/>
              </a:solidFill>
              <a:prstDash val="solid"/>
              <a:miter/>
            </a:ln>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0" name="Group 30"/>
          <p:cNvGrpSpPr/>
          <p:nvPr/>
        </p:nvGrpSpPr>
        <p:grpSpPr>
          <a:xfrm>
            <a:off x="16067950" y="6633635"/>
            <a:ext cx="762083" cy="76208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1713"/>
            </a:solidFill>
            <a:ln cap="sq">
              <a:noFill/>
              <a:prstDash val="solid"/>
              <a:miter/>
            </a:ln>
          </p:spPr>
          <p:txBody>
            <a:bodyPr/>
            <a:lstStyle/>
            <a:p>
              <a:endParaRPr lang="en-US" dirty="0"/>
            </a:p>
          </p:txBody>
        </p:sp>
        <p:sp>
          <p:nvSpPr>
            <p:cNvPr id="32" name="TextBox 32"/>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33" name="Group 33"/>
          <p:cNvGrpSpPr/>
          <p:nvPr/>
        </p:nvGrpSpPr>
        <p:grpSpPr>
          <a:xfrm>
            <a:off x="-575233" y="9258300"/>
            <a:ext cx="1614906" cy="1614906"/>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1713"/>
            </a:solidFill>
            <a:ln cap="sq">
              <a:noFill/>
              <a:prstDash val="solid"/>
              <a:miter/>
            </a:ln>
          </p:spPr>
          <p:txBody>
            <a:bodyPr/>
            <a:lstStyle/>
            <a:p>
              <a:endParaRPr lang="en-US"/>
            </a:p>
          </p:txBody>
        </p:sp>
        <p:sp>
          <p:nvSpPr>
            <p:cNvPr id="35" name="TextBox 35"/>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pic>
        <p:nvPicPr>
          <p:cNvPr id="5" name="Picture 4" descr="A person smiling at camera&#10;&#10;Description automatically generated">
            <a:extLst>
              <a:ext uri="{FF2B5EF4-FFF2-40B4-BE49-F238E27FC236}">
                <a16:creationId xmlns:a16="http://schemas.microsoft.com/office/drawing/2014/main" id="{CCCDC5B0-1619-093B-605C-48E258D9F8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1127" y="2705100"/>
            <a:ext cx="4872554" cy="4872554"/>
          </a:xfrm>
          <a:prstGeom prst="ellipse">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p:nvPr/>
        </p:nvSpPr>
        <p:spPr>
          <a:xfrm>
            <a:off x="1885579" y="1530513"/>
            <a:ext cx="6285737" cy="795212"/>
          </a:xfrm>
          <a:prstGeom prst="rect">
            <a:avLst/>
          </a:prstGeom>
        </p:spPr>
        <p:txBody>
          <a:bodyPr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Airport to Hotel</a:t>
            </a:r>
          </a:p>
        </p:txBody>
      </p:sp>
      <p:sp>
        <p:nvSpPr>
          <p:cNvPr id="11" name="TextBox 11"/>
          <p:cNvSpPr txBox="1"/>
          <p:nvPr/>
        </p:nvSpPr>
        <p:spPr>
          <a:xfrm>
            <a:off x="1885579" y="2395318"/>
            <a:ext cx="13583021" cy="1228606"/>
          </a:xfrm>
          <a:prstGeom prst="rect">
            <a:avLst/>
          </a:prstGeom>
        </p:spPr>
        <p:txBody>
          <a:bodyPr wrap="square" lIns="0" tIns="0" rIns="0" bIns="0" rtlCol="0" anchor="t">
            <a:spAutoFit/>
          </a:bodyPr>
          <a:lstStyle/>
          <a:p>
            <a:pPr marL="0" lvl="0" indent="0" algn="l">
              <a:lnSpc>
                <a:spcPts val="3299"/>
              </a:lnSpc>
            </a:pPr>
            <a:r>
              <a:rPr lang="en-US" sz="2199" dirty="0">
                <a:solidFill>
                  <a:srgbClr val="343432"/>
                </a:solidFill>
                <a:latin typeface="Open Sauce"/>
                <a:ea typeface="Open Sauce"/>
                <a:cs typeface="Open Sauce"/>
                <a:sym typeface="Open Sauce"/>
              </a:rPr>
              <a:t>Public transportation in Berlin is barrier-free, clean, convenient, and inexpensive!  As Americans, we do not often find ourselves in a position to use public transportation, so I want to share the basics to help you feel empowered to use it here in Berlin.  </a:t>
            </a:r>
          </a:p>
        </p:txBody>
      </p:sp>
      <p:sp>
        <p:nvSpPr>
          <p:cNvPr id="12" name="TextBox 12"/>
          <p:cNvSpPr txBox="1"/>
          <p:nvPr/>
        </p:nvSpPr>
        <p:spPr>
          <a:xfrm>
            <a:off x="1905000" y="4000500"/>
            <a:ext cx="5722599" cy="486045"/>
          </a:xfrm>
          <a:prstGeom prst="rect">
            <a:avLst/>
          </a:prstGeom>
        </p:spPr>
        <p:txBody>
          <a:bodyPr lIns="0" tIns="0" rIns="0" bIns="0" rtlCol="0" anchor="t">
            <a:spAutoFit/>
          </a:bodyPr>
          <a:lstStyle/>
          <a:p>
            <a:pPr marL="0" lvl="0" indent="0" algn="l">
              <a:lnSpc>
                <a:spcPts val="3971"/>
              </a:lnSpc>
              <a:spcBef>
                <a:spcPct val="0"/>
              </a:spcBef>
            </a:pPr>
            <a:r>
              <a:rPr lang="en-US" sz="2836" b="1" spc="-56" dirty="0">
                <a:solidFill>
                  <a:srgbClr val="354290"/>
                </a:solidFill>
                <a:latin typeface="Open Sauce Bold"/>
                <a:ea typeface="Open Sauce Bold"/>
                <a:cs typeface="Open Sauce Bold"/>
                <a:sym typeface="Open Sauce Bold"/>
              </a:rPr>
              <a:t>Basics</a:t>
            </a:r>
          </a:p>
        </p:txBody>
      </p:sp>
      <p:sp>
        <p:nvSpPr>
          <p:cNvPr id="13" name="TextBox 13"/>
          <p:cNvSpPr txBox="1"/>
          <p:nvPr/>
        </p:nvSpPr>
        <p:spPr>
          <a:xfrm>
            <a:off x="1905000" y="4610699"/>
            <a:ext cx="12877800" cy="5607817"/>
          </a:xfrm>
          <a:prstGeom prst="rect">
            <a:avLst/>
          </a:prstGeom>
        </p:spPr>
        <p:txBody>
          <a:bodyPr wrap="square" lIns="0" tIns="0" rIns="0" bIns="0" rtlCol="0" anchor="t">
            <a:spAutoFit/>
          </a:bodyPr>
          <a:lstStyle/>
          <a:p>
            <a:pPr marL="342900" lvl="0" indent="-342900" algn="l">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You will not need to </a:t>
            </a:r>
            <a:r>
              <a:rPr lang="en-US" sz="1866" i="1" dirty="0">
                <a:solidFill>
                  <a:srgbClr val="343432"/>
                </a:solidFill>
                <a:latin typeface="Open Sauce"/>
                <a:ea typeface="Open Sauce"/>
                <a:cs typeface="Open Sauce"/>
                <a:sym typeface="Open Sauce"/>
              </a:rPr>
              <a:t>show</a:t>
            </a:r>
            <a:r>
              <a:rPr lang="en-US" sz="1866" dirty="0">
                <a:solidFill>
                  <a:srgbClr val="343432"/>
                </a:solidFill>
                <a:latin typeface="Open Sauce"/>
                <a:ea typeface="Open Sauce"/>
                <a:cs typeface="Open Sauce"/>
                <a:sym typeface="Open Sauce"/>
              </a:rPr>
              <a:t> a ticket to board public transportation as all public transportation is barrier free.</a:t>
            </a:r>
          </a:p>
          <a:p>
            <a:pPr marL="342900" lvl="0" indent="-342900" algn="l">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You will only present a ticket when an agent walks around the train asking to see one.  However, things are primarily the honor system, and many individuals can spend time in Berlin and never once get asked to present their ticket.  </a:t>
            </a:r>
          </a:p>
          <a:p>
            <a:pPr marL="800100" lvl="1" indent="-342900">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Fines are steep for those who choose to ride without </a:t>
            </a:r>
          </a:p>
          <a:p>
            <a:pPr marL="342900" lvl="0" indent="-342900" algn="l">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You could choose to install the BVG Tickets app ahead of time and purchase your ticket when you land and are ready to leave the airport OR you could buy a ticket at the machine at the airport</a:t>
            </a:r>
          </a:p>
          <a:p>
            <a:pPr marL="800100" lvl="1" indent="-342900">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If you purchase your ticket from a machine you </a:t>
            </a:r>
            <a:r>
              <a:rPr lang="en-US" sz="1866" i="1" dirty="0">
                <a:solidFill>
                  <a:srgbClr val="343432"/>
                </a:solidFill>
                <a:latin typeface="Open Sauce"/>
                <a:ea typeface="Open Sauce"/>
                <a:cs typeface="Open Sauce"/>
                <a:sym typeface="Open Sauce"/>
              </a:rPr>
              <a:t>may</a:t>
            </a:r>
            <a:r>
              <a:rPr lang="en-US" sz="1866" dirty="0">
                <a:solidFill>
                  <a:srgbClr val="343432"/>
                </a:solidFill>
                <a:latin typeface="Open Sauce"/>
                <a:ea typeface="Open Sauce"/>
                <a:cs typeface="Open Sauce"/>
                <a:sym typeface="Open Sauce"/>
              </a:rPr>
              <a:t> need to validate it</a:t>
            </a:r>
          </a:p>
          <a:p>
            <a:pPr marL="800100" lvl="1" indent="-342900">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TIP:  if you use the app, you will not need to validate the ticket, so it requires fewer steps </a:t>
            </a:r>
          </a:p>
          <a:p>
            <a:pPr marL="342900" lvl="0" indent="-342900" algn="l">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From the airport to Central Berlin, you will need zones A,B,C </a:t>
            </a:r>
          </a:p>
          <a:p>
            <a:pPr marL="342900" lvl="0" indent="-342900" algn="l">
              <a:lnSpc>
                <a:spcPts val="2800"/>
              </a:lnSpc>
              <a:spcAft>
                <a:spcPts val="600"/>
              </a:spcAft>
              <a:buFont typeface="Arial" panose="020B0604020202020204" pitchFamily="34" charset="0"/>
              <a:buChar char="•"/>
            </a:pPr>
            <a:r>
              <a:rPr lang="en-US" sz="1866" dirty="0">
                <a:solidFill>
                  <a:srgbClr val="343432"/>
                </a:solidFill>
                <a:latin typeface="Open Sauce"/>
                <a:ea typeface="Open Sauce"/>
                <a:cs typeface="Open Sauce"/>
                <a:sym typeface="Open Sauce"/>
              </a:rPr>
              <a:t>You will have a 7-day ticket made available to you when you arrive so securing your ticket for transportation is only necessary on this journey into Berlin upon your arrival </a:t>
            </a:r>
          </a:p>
          <a:p>
            <a:pPr marL="342900" lvl="0" indent="-342900" algn="l">
              <a:lnSpc>
                <a:spcPts val="2800"/>
              </a:lnSpc>
              <a:buFont typeface="Arial" panose="020B0604020202020204" pitchFamily="34" charset="0"/>
              <a:buChar char="•"/>
            </a:pPr>
            <a:endParaRPr lang="en-US" sz="1866" dirty="0">
              <a:solidFill>
                <a:srgbClr val="343432"/>
              </a:solidFill>
              <a:latin typeface="Open Sauce"/>
              <a:ea typeface="Open Sauce"/>
              <a:cs typeface="Open Sauce"/>
              <a:sym typeface="Open Sauce"/>
            </a:endParaRPr>
          </a:p>
          <a:p>
            <a:pPr marL="342900" lvl="0" indent="-342900" algn="l">
              <a:lnSpc>
                <a:spcPts val="2800"/>
              </a:lnSpc>
              <a:buFont typeface="Arial" panose="020B0604020202020204" pitchFamily="34" charset="0"/>
              <a:buChar char="•"/>
            </a:pPr>
            <a:endParaRPr lang="en-US" sz="1866" dirty="0">
              <a:solidFill>
                <a:srgbClr val="343432"/>
              </a:solidFill>
              <a:latin typeface="Open Sauce"/>
              <a:ea typeface="Open Sauce"/>
              <a:cs typeface="Open Sauce"/>
              <a:sym typeface="Open Sauce"/>
            </a:endParaRPr>
          </a:p>
        </p:txBody>
      </p:sp>
      <p:sp>
        <p:nvSpPr>
          <p:cNvPr id="16" name="Oval 15">
            <a:extLst>
              <a:ext uri="{FF2B5EF4-FFF2-40B4-BE49-F238E27FC236}">
                <a16:creationId xmlns:a16="http://schemas.microsoft.com/office/drawing/2014/main" id="{828104E8-7C22-ECCC-AE6B-4553505266C8}"/>
              </a:ext>
            </a:extLst>
          </p:cNvPr>
          <p:cNvSpPr>
            <a:spLocks noChangeAspect="1"/>
          </p:cNvSpPr>
          <p:nvPr/>
        </p:nvSpPr>
        <p:spPr>
          <a:xfrm>
            <a:off x="14448171" y="7383484"/>
            <a:ext cx="5897229" cy="5897229"/>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A20A7A8-5753-040D-A034-240E8848DD75}"/>
              </a:ext>
            </a:extLst>
          </p:cNvPr>
          <p:cNvSpPr>
            <a:spLocks noChangeAspect="1"/>
          </p:cNvSpPr>
          <p:nvPr/>
        </p:nvSpPr>
        <p:spPr>
          <a:xfrm>
            <a:off x="15336382" y="5894807"/>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8418EE-1449-0640-BB91-51A80F676939}"/>
              </a:ext>
            </a:extLst>
          </p:cNvPr>
          <p:cNvSpPr>
            <a:spLocks noChangeAspect="1"/>
          </p:cNvSpPr>
          <p:nvPr/>
        </p:nvSpPr>
        <p:spPr>
          <a:xfrm>
            <a:off x="16379840" y="2750903"/>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55B42AB-D58E-9810-61D9-24156F4DC8D2}"/>
              </a:ext>
            </a:extLst>
          </p:cNvPr>
          <p:cNvSpPr>
            <a:spLocks noChangeAspect="1"/>
          </p:cNvSpPr>
          <p:nvPr/>
        </p:nvSpPr>
        <p:spPr>
          <a:xfrm>
            <a:off x="-1766635" y="-1905165"/>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12422400-6E6D-5338-CF67-B2510409935D}"/>
              </a:ext>
            </a:extLst>
          </p:cNvPr>
          <p:cNvSpPr>
            <a:spLocks noChangeAspect="1"/>
          </p:cNvSpPr>
          <p:nvPr/>
        </p:nvSpPr>
        <p:spPr>
          <a:xfrm>
            <a:off x="2302324" y="494466"/>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Leadership Berlin – Netzwerk Verantwortung">
            <a:extLst>
              <a:ext uri="{FF2B5EF4-FFF2-40B4-BE49-F238E27FC236}">
                <a16:creationId xmlns:a16="http://schemas.microsoft.com/office/drawing/2014/main" id="{F98EB77C-96E6-9954-AB33-8B0431AF6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13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E8035-2C19-1855-2044-0D6CF4CF2044}"/>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F644AB4A-2EFA-5AF6-E216-2A05B5152718}"/>
              </a:ext>
            </a:extLst>
          </p:cNvPr>
          <p:cNvSpPr txBox="1"/>
          <p:nvPr/>
        </p:nvSpPr>
        <p:spPr>
          <a:xfrm>
            <a:off x="1885579" y="1530513"/>
            <a:ext cx="6285737" cy="795212"/>
          </a:xfrm>
          <a:prstGeom prst="rect">
            <a:avLst/>
          </a:prstGeom>
        </p:spPr>
        <p:txBody>
          <a:bodyPr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Airport to Hotel</a:t>
            </a:r>
          </a:p>
        </p:txBody>
      </p:sp>
      <p:sp>
        <p:nvSpPr>
          <p:cNvPr id="11" name="TextBox 11">
            <a:extLst>
              <a:ext uri="{FF2B5EF4-FFF2-40B4-BE49-F238E27FC236}">
                <a16:creationId xmlns:a16="http://schemas.microsoft.com/office/drawing/2014/main" id="{9E1359A5-2D0B-3CFF-6F4F-F7AC87D2B010}"/>
              </a:ext>
            </a:extLst>
          </p:cNvPr>
          <p:cNvSpPr txBox="1"/>
          <p:nvPr/>
        </p:nvSpPr>
        <p:spPr>
          <a:xfrm>
            <a:off x="1885579" y="2395318"/>
            <a:ext cx="13583021" cy="395045"/>
          </a:xfrm>
          <a:prstGeom prst="rect">
            <a:avLst/>
          </a:prstGeom>
        </p:spPr>
        <p:txBody>
          <a:bodyPr wrap="square" lIns="0" tIns="0" rIns="0" bIns="0" rtlCol="0" anchor="t">
            <a:spAutoFit/>
          </a:bodyPr>
          <a:lstStyle/>
          <a:p>
            <a:pPr marL="0" lvl="0" indent="0" algn="l">
              <a:lnSpc>
                <a:spcPts val="3299"/>
              </a:lnSpc>
            </a:pPr>
            <a:r>
              <a:rPr lang="en-US" sz="2199" dirty="0" err="1">
                <a:solidFill>
                  <a:srgbClr val="343432"/>
                </a:solidFill>
                <a:latin typeface="Open Sauce"/>
                <a:ea typeface="Open Sauce"/>
                <a:cs typeface="Open Sauce"/>
                <a:sym typeface="Open Sauce"/>
              </a:rPr>
              <a:t>Flughafen</a:t>
            </a:r>
            <a:r>
              <a:rPr lang="en-US" sz="2199" dirty="0">
                <a:solidFill>
                  <a:srgbClr val="343432"/>
                </a:solidFill>
                <a:latin typeface="Open Sauce"/>
                <a:ea typeface="Open Sauce"/>
                <a:cs typeface="Open Sauce"/>
                <a:sym typeface="Open Sauce"/>
              </a:rPr>
              <a:t> BER (Berlin Airport) to </a:t>
            </a:r>
            <a:r>
              <a:rPr lang="en-US" sz="2400" b="0" i="1" u="none" strike="noStrike" dirty="0">
                <a:solidFill>
                  <a:srgbClr val="303030"/>
                </a:solidFill>
                <a:effectLst/>
                <a:latin typeface="Open Sans" panose="020B0606030504020204" pitchFamily="34" charset="0"/>
              </a:rPr>
              <a:t> </a:t>
            </a:r>
            <a:r>
              <a:rPr lang="en-US" sz="2400" b="0" i="1" u="none" strike="noStrike" dirty="0" err="1">
                <a:solidFill>
                  <a:srgbClr val="303030"/>
                </a:solidFill>
                <a:effectLst/>
                <a:latin typeface="Open Sans" panose="020B0606030504020204" pitchFamily="34" charset="0"/>
              </a:rPr>
              <a:t>Steigenberger</a:t>
            </a:r>
            <a:r>
              <a:rPr lang="en-US" sz="2400" b="0" i="1" u="none" strike="noStrike" dirty="0">
                <a:solidFill>
                  <a:srgbClr val="303030"/>
                </a:solidFill>
                <a:effectLst/>
                <a:latin typeface="Open Sans" panose="020B0606030504020204" pitchFamily="34" charset="0"/>
              </a:rPr>
              <a:t> Hotel at the Chancellery</a:t>
            </a:r>
            <a:endParaRPr lang="en-US" sz="2199" dirty="0">
              <a:solidFill>
                <a:srgbClr val="343432"/>
              </a:solidFill>
              <a:latin typeface="Open Sauce"/>
              <a:ea typeface="Open Sauce"/>
              <a:cs typeface="Open Sauce"/>
              <a:sym typeface="Open Sauce"/>
            </a:endParaRPr>
          </a:p>
        </p:txBody>
      </p:sp>
      <p:sp>
        <p:nvSpPr>
          <p:cNvPr id="16" name="Oval 15">
            <a:extLst>
              <a:ext uri="{FF2B5EF4-FFF2-40B4-BE49-F238E27FC236}">
                <a16:creationId xmlns:a16="http://schemas.microsoft.com/office/drawing/2014/main" id="{6238C57D-1027-56B9-32C0-1402E9DB44F8}"/>
              </a:ext>
            </a:extLst>
          </p:cNvPr>
          <p:cNvSpPr>
            <a:spLocks noChangeAspect="1"/>
          </p:cNvSpPr>
          <p:nvPr/>
        </p:nvSpPr>
        <p:spPr>
          <a:xfrm>
            <a:off x="13096458" y="7383484"/>
            <a:ext cx="5897229" cy="5897229"/>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F2D1372-3A7D-AD68-7B06-5A134D1951D1}"/>
              </a:ext>
            </a:extLst>
          </p:cNvPr>
          <p:cNvSpPr>
            <a:spLocks noChangeAspect="1"/>
          </p:cNvSpPr>
          <p:nvPr/>
        </p:nvSpPr>
        <p:spPr>
          <a:xfrm>
            <a:off x="15336382" y="5894807"/>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4F2EF11-4E10-D0C1-5A6E-C6E9EB9C5596}"/>
              </a:ext>
            </a:extLst>
          </p:cNvPr>
          <p:cNvSpPr>
            <a:spLocks noChangeAspect="1"/>
          </p:cNvSpPr>
          <p:nvPr/>
        </p:nvSpPr>
        <p:spPr>
          <a:xfrm>
            <a:off x="16379840" y="2750903"/>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0EF64C0-1895-EC2A-049D-4CE74A1FF916}"/>
              </a:ext>
            </a:extLst>
          </p:cNvPr>
          <p:cNvSpPr>
            <a:spLocks noChangeAspect="1"/>
          </p:cNvSpPr>
          <p:nvPr/>
        </p:nvSpPr>
        <p:spPr>
          <a:xfrm>
            <a:off x="-1766635" y="-1905165"/>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75F9231-E7F4-0C75-9F60-32C15ACB243E}"/>
              </a:ext>
            </a:extLst>
          </p:cNvPr>
          <p:cNvSpPr>
            <a:spLocks noChangeAspect="1"/>
          </p:cNvSpPr>
          <p:nvPr/>
        </p:nvSpPr>
        <p:spPr>
          <a:xfrm>
            <a:off x="2302324" y="494466"/>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Leadership Berlin – Netzwerk Verantwortung">
            <a:extLst>
              <a:ext uri="{FF2B5EF4-FFF2-40B4-BE49-F238E27FC236}">
                <a16:creationId xmlns:a16="http://schemas.microsoft.com/office/drawing/2014/main" id="{B414FB27-C4E4-DADC-BC6F-168A644D9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5B85573C-5274-73F1-173C-7C9F09FD98BC}"/>
              </a:ext>
            </a:extLst>
          </p:cNvPr>
          <p:cNvGrpSpPr/>
          <p:nvPr/>
        </p:nvGrpSpPr>
        <p:grpSpPr>
          <a:xfrm>
            <a:off x="2018550" y="3238500"/>
            <a:ext cx="11316450" cy="2046234"/>
            <a:chOff x="2018550" y="3238500"/>
            <a:chExt cx="11316450" cy="2046234"/>
          </a:xfrm>
        </p:grpSpPr>
        <p:sp>
          <p:nvSpPr>
            <p:cNvPr id="3" name="AutoShape 3">
              <a:extLst>
                <a:ext uri="{FF2B5EF4-FFF2-40B4-BE49-F238E27FC236}">
                  <a16:creationId xmlns:a16="http://schemas.microsoft.com/office/drawing/2014/main" id="{CDDB601B-12EC-4108-3F02-7D79EEA0B2AF}"/>
                </a:ext>
              </a:extLst>
            </p:cNvPr>
            <p:cNvSpPr/>
            <p:nvPr/>
          </p:nvSpPr>
          <p:spPr>
            <a:xfrm>
              <a:off x="4198133" y="4261617"/>
              <a:ext cx="897922" cy="0"/>
            </a:xfrm>
            <a:prstGeom prst="line">
              <a:avLst/>
            </a:prstGeom>
            <a:ln w="28575" cap="rnd">
              <a:solidFill>
                <a:srgbClr val="95B178"/>
              </a:solidFill>
              <a:prstDash val="sysDot"/>
              <a:headEnd type="none" w="sm" len="sm"/>
              <a:tailEnd type="oval" w="lg" len="lg"/>
            </a:ln>
          </p:spPr>
          <p:txBody>
            <a:bodyPr/>
            <a:lstStyle/>
            <a:p>
              <a:endParaRPr lang="en-US"/>
            </a:p>
          </p:txBody>
        </p:sp>
        <p:sp>
          <p:nvSpPr>
            <p:cNvPr id="12" name="TextBox 12">
              <a:extLst>
                <a:ext uri="{FF2B5EF4-FFF2-40B4-BE49-F238E27FC236}">
                  <a16:creationId xmlns:a16="http://schemas.microsoft.com/office/drawing/2014/main" id="{255BF375-639B-8C75-AA0C-4F3366B15C91}"/>
                </a:ext>
              </a:extLst>
            </p:cNvPr>
            <p:cNvSpPr txBox="1"/>
            <p:nvPr/>
          </p:nvSpPr>
          <p:spPr>
            <a:xfrm>
              <a:off x="5324655" y="3492266"/>
              <a:ext cx="8010345" cy="468333"/>
            </a:xfrm>
            <a:prstGeom prst="rect">
              <a:avLst/>
            </a:prstGeom>
          </p:spPr>
          <p:txBody>
            <a:bodyPr wrap="square" lIns="0" tIns="0" rIns="0" bIns="0" rtlCol="0" anchor="t">
              <a:spAutoFit/>
            </a:bodyPr>
            <a:lstStyle/>
            <a:p>
              <a:pPr marL="0" lvl="0" indent="0" algn="l">
                <a:lnSpc>
                  <a:spcPts val="3971"/>
                </a:lnSpc>
                <a:spcBef>
                  <a:spcPct val="0"/>
                </a:spcBef>
              </a:pPr>
              <a:r>
                <a:rPr lang="en-US" sz="2836" b="1" spc="-56" dirty="0">
                  <a:solidFill>
                    <a:srgbClr val="354290"/>
                  </a:solidFill>
                  <a:latin typeface="Open Sauce Bold"/>
                  <a:ea typeface="Open Sauce Bold"/>
                  <a:cs typeface="Open Sauce Bold"/>
                  <a:sym typeface="Open Sauce Bold"/>
                </a:rPr>
                <a:t>Steps in BVG Ticket App to purchase ticket</a:t>
              </a:r>
            </a:p>
          </p:txBody>
        </p:sp>
        <p:sp>
          <p:nvSpPr>
            <p:cNvPr id="13" name="TextBox 13">
              <a:extLst>
                <a:ext uri="{FF2B5EF4-FFF2-40B4-BE49-F238E27FC236}">
                  <a16:creationId xmlns:a16="http://schemas.microsoft.com/office/drawing/2014/main" id="{9A5574DA-C852-89DB-93BC-AFFD33FBD2FD}"/>
                </a:ext>
              </a:extLst>
            </p:cNvPr>
            <p:cNvSpPr txBox="1"/>
            <p:nvPr/>
          </p:nvSpPr>
          <p:spPr>
            <a:xfrm>
              <a:off x="5324655" y="3921161"/>
              <a:ext cx="7476945" cy="1042465"/>
            </a:xfrm>
            <a:prstGeom prst="rect">
              <a:avLst/>
            </a:prstGeom>
          </p:spPr>
          <p:txBody>
            <a:bodyPr wrap="square" lIns="0" tIns="0" rIns="0" bIns="0" rtlCol="0" anchor="t">
              <a:spAutoFit/>
            </a:bodyPr>
            <a:lstStyle/>
            <a:p>
              <a:pPr marL="0" lvl="0" indent="0" algn="l">
                <a:lnSpc>
                  <a:spcPts val="2800"/>
                </a:lnSpc>
              </a:pPr>
              <a:r>
                <a:rPr lang="en-US" sz="1866" dirty="0">
                  <a:solidFill>
                    <a:srgbClr val="343432"/>
                  </a:solidFill>
                  <a:latin typeface="Open Sauce"/>
                  <a:ea typeface="Open Sauce"/>
                  <a:cs typeface="Open Sauce"/>
                  <a:sym typeface="Open Sauce"/>
                </a:rPr>
                <a:t>After connecting to the airport WIFI or connecting to the local network (preference based), open the BVG Tickets app</a:t>
              </a:r>
            </a:p>
            <a:p>
              <a:pPr marL="0" lvl="0" indent="0" algn="l">
                <a:lnSpc>
                  <a:spcPts val="2800"/>
                </a:lnSpc>
              </a:pPr>
              <a:r>
                <a:rPr lang="en-US" sz="1866" dirty="0">
                  <a:solidFill>
                    <a:srgbClr val="343432"/>
                  </a:solidFill>
                  <a:latin typeface="Open Sauce"/>
                  <a:ea typeface="Open Sauce"/>
                  <a:cs typeface="Open Sauce"/>
                  <a:sym typeface="Open Sauce"/>
                </a:rPr>
                <a:t>→TIP:  register for the app while you are still in the US </a:t>
              </a:r>
            </a:p>
          </p:txBody>
        </p:sp>
        <p:pic>
          <p:nvPicPr>
            <p:cNvPr id="2" name="Picture 2" descr="BVG Tickets: Bus + Bahn Berlin – Apps bei Google Play">
              <a:extLst>
                <a:ext uri="{FF2B5EF4-FFF2-40B4-BE49-F238E27FC236}">
                  <a16:creationId xmlns:a16="http://schemas.microsoft.com/office/drawing/2014/main" id="{67F6FE18-DD33-E2FD-1CD3-996AD9D3C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8550" y="3238500"/>
              <a:ext cx="2046234" cy="2046234"/>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22" name="Group 21">
            <a:extLst>
              <a:ext uri="{FF2B5EF4-FFF2-40B4-BE49-F238E27FC236}">
                <a16:creationId xmlns:a16="http://schemas.microsoft.com/office/drawing/2014/main" id="{672E59C9-104A-9D34-AD19-07837D11D95D}"/>
              </a:ext>
            </a:extLst>
          </p:cNvPr>
          <p:cNvGrpSpPr>
            <a:grpSpLocks noChangeAspect="1"/>
          </p:cNvGrpSpPr>
          <p:nvPr/>
        </p:nvGrpSpPr>
        <p:grpSpPr>
          <a:xfrm>
            <a:off x="-2289915" y="63383"/>
            <a:ext cx="9848533" cy="9913437"/>
            <a:chOff x="5324655" y="-190496"/>
            <a:chExt cx="10143945" cy="10210795"/>
          </a:xfrm>
        </p:grpSpPr>
        <p:pic>
          <p:nvPicPr>
            <p:cNvPr id="9" name="Picture 8">
              <a:extLst>
                <a:ext uri="{FF2B5EF4-FFF2-40B4-BE49-F238E27FC236}">
                  <a16:creationId xmlns:a16="http://schemas.microsoft.com/office/drawing/2014/main" id="{B04A0AE5-8457-627C-35EF-AA28B5463B97}"/>
                </a:ext>
              </a:extLst>
            </p:cNvPr>
            <p:cNvPicPr>
              <a:picLocks noChangeAspect="1"/>
            </p:cNvPicPr>
            <p:nvPr/>
          </p:nvPicPr>
          <p:blipFill>
            <a:blip r:embed="rId5"/>
            <a:stretch>
              <a:fillRect/>
            </a:stretch>
          </p:blipFill>
          <p:spPr>
            <a:xfrm>
              <a:off x="8390378" y="582633"/>
              <a:ext cx="4017852" cy="8695044"/>
            </a:xfrm>
            <a:prstGeom prst="roundRect">
              <a:avLst/>
            </a:prstGeom>
          </p:spPr>
        </p:pic>
        <p:pic>
          <p:nvPicPr>
            <p:cNvPr id="3074" name="Picture 2" descr="Iphone PNGs for Free Download">
              <a:extLst>
                <a:ext uri="{FF2B5EF4-FFF2-40B4-BE49-F238E27FC236}">
                  <a16:creationId xmlns:a16="http://schemas.microsoft.com/office/drawing/2014/main" id="{2A1D4A55-ED2A-AB72-C350-AD09FEDD8F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655" y="-190496"/>
              <a:ext cx="10143945" cy="1021079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Oval 23">
            <a:extLst>
              <a:ext uri="{FF2B5EF4-FFF2-40B4-BE49-F238E27FC236}">
                <a16:creationId xmlns:a16="http://schemas.microsoft.com/office/drawing/2014/main" id="{A7A62F2B-48D9-8593-B605-8A1207D29DE2}"/>
              </a:ext>
            </a:extLst>
          </p:cNvPr>
          <p:cNvSpPr/>
          <p:nvPr/>
        </p:nvSpPr>
        <p:spPr>
          <a:xfrm>
            <a:off x="667561" y="3390900"/>
            <a:ext cx="4133039" cy="12371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408C026C-109D-859A-9B5C-AB5F9494DF62}"/>
              </a:ext>
            </a:extLst>
          </p:cNvPr>
          <p:cNvGrpSpPr>
            <a:grpSpLocks noChangeAspect="1"/>
          </p:cNvGrpSpPr>
          <p:nvPr/>
        </p:nvGrpSpPr>
        <p:grpSpPr>
          <a:xfrm>
            <a:off x="1973621" y="38100"/>
            <a:ext cx="9889021" cy="9954192"/>
            <a:chOff x="2133600" y="411663"/>
            <a:chExt cx="9848533" cy="9913437"/>
          </a:xfrm>
        </p:grpSpPr>
        <p:pic>
          <p:nvPicPr>
            <p:cNvPr id="28" name="Picture 27">
              <a:extLst>
                <a:ext uri="{FF2B5EF4-FFF2-40B4-BE49-F238E27FC236}">
                  <a16:creationId xmlns:a16="http://schemas.microsoft.com/office/drawing/2014/main" id="{AE8471BF-5CAA-473E-EC37-50AF6BFC4023}"/>
                </a:ext>
              </a:extLst>
            </p:cNvPr>
            <p:cNvPicPr>
              <a:picLocks noChangeAspect="1"/>
            </p:cNvPicPr>
            <p:nvPr/>
          </p:nvPicPr>
          <p:blipFill>
            <a:blip r:embed="rId7"/>
            <a:stretch>
              <a:fillRect/>
            </a:stretch>
          </p:blipFill>
          <p:spPr>
            <a:xfrm>
              <a:off x="5136222" y="1169274"/>
              <a:ext cx="3900844" cy="8441827"/>
            </a:xfrm>
            <a:prstGeom prst="roundRect">
              <a:avLst/>
            </a:prstGeom>
          </p:spPr>
        </p:pic>
        <p:pic>
          <p:nvPicPr>
            <p:cNvPr id="27" name="Picture 2" descr="Iphone PNGs for Free Download">
              <a:extLst>
                <a:ext uri="{FF2B5EF4-FFF2-40B4-BE49-F238E27FC236}">
                  <a16:creationId xmlns:a16="http://schemas.microsoft.com/office/drawing/2014/main" id="{B3D263CA-5CAA-AA40-BA1E-5C3A01DE8A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11663"/>
              <a:ext cx="9848533" cy="9913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01D2398C-95C5-C6D1-0DAA-18445267B198}"/>
              </a:ext>
            </a:extLst>
          </p:cNvPr>
          <p:cNvGrpSpPr/>
          <p:nvPr/>
        </p:nvGrpSpPr>
        <p:grpSpPr>
          <a:xfrm>
            <a:off x="13182600" y="114300"/>
            <a:ext cx="4702839" cy="9913437"/>
            <a:chOff x="13258800" y="370908"/>
            <a:chExt cx="4702839" cy="9913437"/>
          </a:xfrm>
        </p:grpSpPr>
        <p:pic>
          <p:nvPicPr>
            <p:cNvPr id="29" name="Picture 28">
              <a:extLst>
                <a:ext uri="{FF2B5EF4-FFF2-40B4-BE49-F238E27FC236}">
                  <a16:creationId xmlns:a16="http://schemas.microsoft.com/office/drawing/2014/main" id="{D465A1DD-DE80-32E8-0C52-2DC3BF2298D3}"/>
                </a:ext>
              </a:extLst>
            </p:cNvPr>
            <p:cNvPicPr>
              <a:picLocks noChangeAspect="1"/>
            </p:cNvPicPr>
            <p:nvPr/>
          </p:nvPicPr>
          <p:blipFill>
            <a:blip r:embed="rId8"/>
            <a:stretch>
              <a:fillRect/>
            </a:stretch>
          </p:blipFill>
          <p:spPr>
            <a:xfrm>
              <a:off x="13746222" y="1169275"/>
              <a:ext cx="3916881" cy="8476533"/>
            </a:xfrm>
            <a:prstGeom prst="roundRect">
              <a:avLst/>
            </a:prstGeom>
          </p:spPr>
        </p:pic>
        <p:pic>
          <p:nvPicPr>
            <p:cNvPr id="31" name="Picture 2" descr="Iphone PNGs for Free Download">
              <a:extLst>
                <a:ext uri="{FF2B5EF4-FFF2-40B4-BE49-F238E27FC236}">
                  <a16:creationId xmlns:a16="http://schemas.microsoft.com/office/drawing/2014/main" id="{A77B29E6-F667-D22A-B5B8-0C4C3C96DD0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561" r="26687"/>
            <a:stretch/>
          </p:blipFill>
          <p:spPr bwMode="auto">
            <a:xfrm>
              <a:off x="13258800" y="370908"/>
              <a:ext cx="4702839" cy="9913437"/>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Oval 33">
            <a:extLst>
              <a:ext uri="{FF2B5EF4-FFF2-40B4-BE49-F238E27FC236}">
                <a16:creationId xmlns:a16="http://schemas.microsoft.com/office/drawing/2014/main" id="{F3B02957-68E1-E2AE-694D-4ED9C1D4A695}"/>
              </a:ext>
            </a:extLst>
          </p:cNvPr>
          <p:cNvSpPr/>
          <p:nvPr/>
        </p:nvSpPr>
        <p:spPr>
          <a:xfrm>
            <a:off x="4934761" y="2628900"/>
            <a:ext cx="4133039" cy="196125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3B1F0053-4DC4-40C9-E35C-B9FAFA128C63}"/>
              </a:ext>
            </a:extLst>
          </p:cNvPr>
          <p:cNvGrpSpPr/>
          <p:nvPr/>
        </p:nvGrpSpPr>
        <p:grpSpPr>
          <a:xfrm>
            <a:off x="9067800" y="106863"/>
            <a:ext cx="4600712" cy="9913437"/>
            <a:chOff x="9144000" y="411663"/>
            <a:chExt cx="4600712" cy="9913437"/>
          </a:xfrm>
        </p:grpSpPr>
        <p:pic>
          <p:nvPicPr>
            <p:cNvPr id="30" name="Picture 29">
              <a:extLst>
                <a:ext uri="{FF2B5EF4-FFF2-40B4-BE49-F238E27FC236}">
                  <a16:creationId xmlns:a16="http://schemas.microsoft.com/office/drawing/2014/main" id="{6EB2BB96-F1AA-6B1A-1C2B-21D730B5BB10}"/>
                </a:ext>
              </a:extLst>
            </p:cNvPr>
            <p:cNvPicPr>
              <a:picLocks noChangeAspect="1"/>
            </p:cNvPicPr>
            <p:nvPr/>
          </p:nvPicPr>
          <p:blipFill>
            <a:blip r:embed="rId9"/>
            <a:stretch>
              <a:fillRect/>
            </a:stretch>
          </p:blipFill>
          <p:spPr>
            <a:xfrm>
              <a:off x="9418960" y="1169275"/>
              <a:ext cx="3916881" cy="8476533"/>
            </a:xfrm>
            <a:prstGeom prst="roundRect">
              <a:avLst/>
            </a:prstGeom>
          </p:spPr>
        </p:pic>
        <p:pic>
          <p:nvPicPr>
            <p:cNvPr id="32" name="Picture 2" descr="Iphone PNGs for Free Download">
              <a:extLst>
                <a:ext uri="{FF2B5EF4-FFF2-40B4-BE49-F238E27FC236}">
                  <a16:creationId xmlns:a16="http://schemas.microsoft.com/office/drawing/2014/main" id="{2A4940A2-0C1E-07F0-66E8-9B49EFA4615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698" r="25587"/>
            <a:stretch/>
          </p:blipFill>
          <p:spPr bwMode="auto">
            <a:xfrm>
              <a:off x="9144000" y="411663"/>
              <a:ext cx="4600712" cy="9913437"/>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Oval 36">
            <a:extLst>
              <a:ext uri="{FF2B5EF4-FFF2-40B4-BE49-F238E27FC236}">
                <a16:creationId xmlns:a16="http://schemas.microsoft.com/office/drawing/2014/main" id="{94E0D8AB-0563-B2BF-1BBD-921C55CEF711}"/>
              </a:ext>
            </a:extLst>
          </p:cNvPr>
          <p:cNvSpPr/>
          <p:nvPr/>
        </p:nvSpPr>
        <p:spPr>
          <a:xfrm>
            <a:off x="9144000" y="6438900"/>
            <a:ext cx="4133039" cy="12371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C03426-7814-CD75-AE46-7D2FF22EDBFB}"/>
              </a:ext>
            </a:extLst>
          </p:cNvPr>
          <p:cNvSpPr/>
          <p:nvPr/>
        </p:nvSpPr>
        <p:spPr>
          <a:xfrm>
            <a:off x="13650273" y="8193501"/>
            <a:ext cx="4133039" cy="123719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9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heel(1)">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heel(1)">
                                      <p:cBhvr>
                                        <p:cTn id="30" dur="20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heel(1)">
                                      <p:cBhvr>
                                        <p:cTn id="39" dur="20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heel(1)">
                                      <p:cBhvr>
                                        <p:cTn id="48"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animBg="1"/>
      <p:bldP spid="37"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3" name="Freeform 3"/>
          <p:cNvSpPr/>
          <p:nvPr/>
        </p:nvSpPr>
        <p:spPr>
          <a:xfrm>
            <a:off x="8881967" y="-2828925"/>
            <a:ext cx="5657850" cy="565785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C1713"/>
          </a:solidFill>
          <a:ln cap="sq">
            <a:noFill/>
            <a:prstDash val="solid"/>
            <a:miter/>
          </a:ln>
        </p:spPr>
        <p:txBody>
          <a:bodyPr/>
          <a:lstStyle/>
          <a:p>
            <a:endParaRPr lang="en-US"/>
          </a:p>
        </p:txBody>
      </p:sp>
      <p:grpSp>
        <p:nvGrpSpPr>
          <p:cNvPr id="5" name="Group 5"/>
          <p:cNvGrpSpPr/>
          <p:nvPr/>
        </p:nvGrpSpPr>
        <p:grpSpPr>
          <a:xfrm>
            <a:off x="11710892" y="0"/>
            <a:ext cx="6648057" cy="10287000"/>
            <a:chOff x="0" y="0"/>
            <a:chExt cx="1750928" cy="2709333"/>
          </a:xfrm>
          <a:solidFill>
            <a:srgbClr val="354290"/>
          </a:solidFill>
        </p:grpSpPr>
        <p:sp>
          <p:nvSpPr>
            <p:cNvPr id="6" name="Freeform 6"/>
            <p:cNvSpPr/>
            <p:nvPr/>
          </p:nvSpPr>
          <p:spPr>
            <a:xfrm>
              <a:off x="0" y="0"/>
              <a:ext cx="1750928" cy="2709333"/>
            </a:xfrm>
            <a:custGeom>
              <a:avLst/>
              <a:gdLst/>
              <a:ahLst/>
              <a:cxnLst/>
              <a:rect l="l" t="t" r="r" b="b"/>
              <a:pathLst>
                <a:path w="1750928" h="2709333">
                  <a:moveTo>
                    <a:pt x="0" y="0"/>
                  </a:moveTo>
                  <a:lnTo>
                    <a:pt x="1750928" y="0"/>
                  </a:lnTo>
                  <a:lnTo>
                    <a:pt x="1750928" y="2709333"/>
                  </a:lnTo>
                  <a:lnTo>
                    <a:pt x="0" y="2709333"/>
                  </a:lnTo>
                  <a:close/>
                </a:path>
              </a:pathLst>
            </a:custGeom>
            <a:grpFill/>
            <a:ln cap="sq">
              <a:noFill/>
              <a:prstDash val="solid"/>
              <a:miter/>
            </a:ln>
          </p:spPr>
          <p:txBody>
            <a:bodyPr/>
            <a:lstStyle/>
            <a:p>
              <a:endParaRPr lang="en-US"/>
            </a:p>
          </p:txBody>
        </p:sp>
        <p:sp>
          <p:nvSpPr>
            <p:cNvPr id="7" name="TextBox 7"/>
            <p:cNvSpPr txBox="1"/>
            <p:nvPr/>
          </p:nvSpPr>
          <p:spPr>
            <a:xfrm>
              <a:off x="0" y="-19050"/>
              <a:ext cx="1750928" cy="2728383"/>
            </a:xfrm>
            <a:prstGeom prst="rect">
              <a:avLst/>
            </a:prstGeom>
            <a:grpFill/>
          </p:spPr>
          <p:txBody>
            <a:bodyPr lIns="50800" tIns="50800" rIns="50800" bIns="50800" rtlCol="0" anchor="ctr"/>
            <a:lstStyle/>
            <a:p>
              <a:pPr marL="0" lvl="0" indent="0" algn="ctr">
                <a:lnSpc>
                  <a:spcPts val="2859"/>
                </a:lnSpc>
                <a:spcBef>
                  <a:spcPct val="0"/>
                </a:spcBef>
              </a:pPr>
              <a:endParaRPr/>
            </a:p>
          </p:txBody>
        </p:sp>
      </p:grpSp>
      <p:sp>
        <p:nvSpPr>
          <p:cNvPr id="8" name="TextBox 8"/>
          <p:cNvSpPr txBox="1"/>
          <p:nvPr/>
        </p:nvSpPr>
        <p:spPr>
          <a:xfrm>
            <a:off x="1295137" y="1754095"/>
            <a:ext cx="3630003" cy="808613"/>
          </a:xfrm>
          <a:prstGeom prst="rect">
            <a:avLst/>
          </a:prstGeom>
        </p:spPr>
        <p:txBody>
          <a:bodyPr lIns="0" tIns="0" rIns="0" bIns="0" rtlCol="0" anchor="t">
            <a:spAutoFit/>
          </a:bodyPr>
          <a:lstStyle/>
          <a:p>
            <a:pPr marL="0" lvl="0" indent="0" algn="l">
              <a:lnSpc>
                <a:spcPts val="6644"/>
              </a:lnSpc>
              <a:spcBef>
                <a:spcPct val="0"/>
              </a:spcBef>
            </a:pPr>
            <a:r>
              <a:rPr lang="en-US" sz="4746" b="1" spc="-94">
                <a:solidFill>
                  <a:srgbClr val="191919"/>
                </a:solidFill>
                <a:latin typeface="Open Sauce Bold"/>
                <a:ea typeface="Open Sauce Bold"/>
                <a:cs typeface="Open Sauce Bold"/>
                <a:sym typeface="Open Sauce Bold"/>
              </a:rPr>
              <a:t>Overview</a:t>
            </a:r>
          </a:p>
        </p:txBody>
      </p:sp>
      <p:sp>
        <p:nvSpPr>
          <p:cNvPr id="9" name="TextBox 9"/>
          <p:cNvSpPr txBox="1"/>
          <p:nvPr/>
        </p:nvSpPr>
        <p:spPr>
          <a:xfrm>
            <a:off x="1695141" y="3096108"/>
            <a:ext cx="6648056" cy="3247940"/>
          </a:xfrm>
          <a:prstGeom prst="rect">
            <a:avLst/>
          </a:prstGeom>
        </p:spPr>
        <p:txBody>
          <a:bodyPr wrap="square" lIns="0" tIns="0" rIns="0" bIns="0" rtlCol="0" anchor="t">
            <a:spAutoFit/>
          </a:bodyPr>
          <a:lstStyle/>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Welcome &amp; Introductions</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Agenda Overview</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Travel Practicalities </a:t>
            </a:r>
          </a:p>
          <a:p>
            <a:pPr marL="1022438" lvl="2" indent="-282619">
              <a:lnSpc>
                <a:spcPts val="4345"/>
              </a:lnSpc>
              <a:buFont typeface="Arial"/>
              <a:buChar char="•"/>
            </a:pPr>
            <a:r>
              <a:rPr lang="en-US" sz="2618" dirty="0">
                <a:solidFill>
                  <a:srgbClr val="191919"/>
                </a:solidFill>
                <a:latin typeface="Open Sauce"/>
                <a:ea typeface="Open Sauce"/>
                <a:cs typeface="Open Sauce"/>
                <a:sym typeface="Open Sauce"/>
              </a:rPr>
              <a:t>Electronics </a:t>
            </a:r>
          </a:p>
          <a:p>
            <a:pPr marL="1022438" lvl="2" indent="-282619">
              <a:lnSpc>
                <a:spcPts val="4345"/>
              </a:lnSpc>
              <a:buFont typeface="Arial"/>
              <a:buChar char="•"/>
            </a:pPr>
            <a:r>
              <a:rPr lang="en-US" sz="2618" dirty="0">
                <a:solidFill>
                  <a:srgbClr val="191919"/>
                </a:solidFill>
                <a:latin typeface="Open Sauce"/>
                <a:ea typeface="Open Sauce"/>
                <a:cs typeface="Open Sauce"/>
                <a:sym typeface="Open Sauce"/>
              </a:rPr>
              <a:t>Technology/Apps</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Questions</a:t>
            </a:r>
          </a:p>
        </p:txBody>
      </p:sp>
      <p:sp>
        <p:nvSpPr>
          <p:cNvPr id="13" name="Freeform 13"/>
          <p:cNvSpPr/>
          <p:nvPr/>
        </p:nvSpPr>
        <p:spPr>
          <a:xfrm>
            <a:off x="-1390959" y="8567821"/>
            <a:ext cx="3086100" cy="30861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54290"/>
          </a:solidFill>
          <a:ln cap="sq">
            <a:noFill/>
            <a:prstDash val="solid"/>
            <a:miter/>
          </a:ln>
        </p:spPr>
        <p:txBody>
          <a:bodyPr/>
          <a:lstStyle/>
          <a:p>
            <a:endParaRPr lang="en-US"/>
          </a:p>
        </p:txBody>
      </p:sp>
      <p:sp>
        <p:nvSpPr>
          <p:cNvPr id="16" name="Freeform 16"/>
          <p:cNvSpPr/>
          <p:nvPr/>
        </p:nvSpPr>
        <p:spPr>
          <a:xfrm>
            <a:off x="10206536" y="3314080"/>
            <a:ext cx="654889" cy="65488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5B178"/>
          </a:solidFill>
          <a:ln cap="sq">
            <a:noFill/>
            <a:prstDash val="solid"/>
            <a:miter/>
          </a:ln>
        </p:spPr>
        <p:txBody>
          <a:bodyPr/>
          <a:lstStyle/>
          <a:p>
            <a:endParaRPr lang="en-US"/>
          </a:p>
        </p:txBody>
      </p:sp>
      <p:pic>
        <p:nvPicPr>
          <p:cNvPr id="2050" name="Picture 2">
            <a:extLst>
              <a:ext uri="{FF2B5EF4-FFF2-40B4-BE49-F238E27FC236}">
                <a16:creationId xmlns:a16="http://schemas.microsoft.com/office/drawing/2014/main" id="{C7E18EE2-6460-D317-FF9F-87B4367D58F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50991" r="4103"/>
          <a:stretch/>
        </p:blipFill>
        <p:spPr bwMode="auto">
          <a:xfrm>
            <a:off x="11735235" y="-91380"/>
            <a:ext cx="6933765" cy="10287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eadership Berlin – Netzwerk Verantwortung">
            <a:extLst>
              <a:ext uri="{FF2B5EF4-FFF2-40B4-BE49-F238E27FC236}">
                <a16:creationId xmlns:a16="http://schemas.microsoft.com/office/drawing/2014/main" id="{5FB93DF2-7AF8-E58D-7727-1D5B608C0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38" y="549035"/>
            <a:ext cx="2616200" cy="57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4276" y="-220897"/>
            <a:ext cx="18602276" cy="6407822"/>
            <a:chOff x="0" y="0"/>
            <a:chExt cx="4899365" cy="1687657"/>
          </a:xfrm>
          <a:solidFill>
            <a:srgbClr val="354290"/>
          </a:solidFill>
        </p:grpSpPr>
        <p:sp>
          <p:nvSpPr>
            <p:cNvPr id="3" name="Freeform 3"/>
            <p:cNvSpPr/>
            <p:nvPr/>
          </p:nvSpPr>
          <p:spPr>
            <a:xfrm>
              <a:off x="0" y="0"/>
              <a:ext cx="4899365" cy="1687657"/>
            </a:xfrm>
            <a:custGeom>
              <a:avLst/>
              <a:gdLst/>
              <a:ahLst/>
              <a:cxnLst/>
              <a:rect l="l" t="t" r="r" b="b"/>
              <a:pathLst>
                <a:path w="4899365" h="1687657">
                  <a:moveTo>
                    <a:pt x="0" y="0"/>
                  </a:moveTo>
                  <a:lnTo>
                    <a:pt x="4899365" y="0"/>
                  </a:lnTo>
                  <a:lnTo>
                    <a:pt x="4899365" y="1687657"/>
                  </a:lnTo>
                  <a:lnTo>
                    <a:pt x="0" y="1687657"/>
                  </a:lnTo>
                  <a:close/>
                </a:path>
              </a:pathLst>
            </a:custGeom>
            <a:grpFill/>
            <a:ln cap="sq">
              <a:noFill/>
              <a:prstDash val="solid"/>
              <a:miter/>
            </a:ln>
          </p:spPr>
          <p:txBody>
            <a:bodyPr/>
            <a:lstStyle/>
            <a:p>
              <a:endParaRPr lang="en-US"/>
            </a:p>
          </p:txBody>
        </p:sp>
        <p:sp>
          <p:nvSpPr>
            <p:cNvPr id="4" name="TextBox 4"/>
            <p:cNvSpPr txBox="1"/>
            <p:nvPr/>
          </p:nvSpPr>
          <p:spPr>
            <a:xfrm>
              <a:off x="0" y="-38100"/>
              <a:ext cx="4899365" cy="1725757"/>
            </a:xfrm>
            <a:prstGeom prst="rect">
              <a:avLst/>
            </a:prstGeom>
            <a:grpFill/>
          </p:spPr>
          <p:txBody>
            <a:bodyPr lIns="50800" tIns="50800" rIns="50800" bIns="50800" rtlCol="0" anchor="ctr"/>
            <a:lstStyle/>
            <a:p>
              <a:pPr marL="0" lvl="0" indent="0" algn="ctr">
                <a:lnSpc>
                  <a:spcPts val="3035"/>
                </a:lnSpc>
                <a:spcBef>
                  <a:spcPct val="0"/>
                </a:spcBef>
              </a:pPr>
              <a:endParaRPr/>
            </a:p>
          </p:txBody>
        </p:sp>
      </p:grpSp>
      <p:grpSp>
        <p:nvGrpSpPr>
          <p:cNvPr id="5" name="Group 5"/>
          <p:cNvGrpSpPr/>
          <p:nvPr/>
        </p:nvGrpSpPr>
        <p:grpSpPr>
          <a:xfrm>
            <a:off x="-2667279" y="3636569"/>
            <a:ext cx="5578401" cy="557840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DFBFB">
                  <a:alpha val="29804"/>
                </a:srgbClr>
              </a:solidFill>
              <a:prstDash val="solid"/>
              <a:miter/>
            </a:ln>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8" name="Freeform 8"/>
          <p:cNvSpPr/>
          <p:nvPr/>
        </p:nvSpPr>
        <p:spPr>
          <a:xfrm>
            <a:off x="292017" y="8799515"/>
            <a:ext cx="3638011" cy="458785"/>
          </a:xfrm>
          <a:custGeom>
            <a:avLst/>
            <a:gdLst/>
            <a:ahLst/>
            <a:cxnLst/>
            <a:rect l="l" t="t" r="r" b="b"/>
            <a:pathLst>
              <a:path w="3638011" h="458785">
                <a:moveTo>
                  <a:pt x="0" y="0"/>
                </a:moveTo>
                <a:lnTo>
                  <a:pt x="3638011" y="0"/>
                </a:lnTo>
                <a:lnTo>
                  <a:pt x="3638011" y="458785"/>
                </a:lnTo>
                <a:lnTo>
                  <a:pt x="0" y="458785"/>
                </a:lnTo>
                <a:lnTo>
                  <a:pt x="0" y="0"/>
                </a:lnTo>
                <a:close/>
              </a:path>
            </a:pathLst>
          </a:custGeom>
          <a:blipFill>
            <a:blip r:embed="rId2">
              <a:alphaModFix amt="67000"/>
            </a:blip>
            <a:stretch>
              <a:fillRect t="-56610"/>
            </a:stretch>
          </a:blipFill>
        </p:spPr>
        <p:txBody>
          <a:bodyPr/>
          <a:lstStyle/>
          <a:p>
            <a:endParaRPr lang="en-US"/>
          </a:p>
        </p:txBody>
      </p:sp>
      <p:sp>
        <p:nvSpPr>
          <p:cNvPr id="9" name="Freeform 9"/>
          <p:cNvSpPr/>
          <p:nvPr/>
        </p:nvSpPr>
        <p:spPr>
          <a:xfrm>
            <a:off x="3657600" y="8799515"/>
            <a:ext cx="3638011" cy="458785"/>
          </a:xfrm>
          <a:custGeom>
            <a:avLst/>
            <a:gdLst/>
            <a:ahLst/>
            <a:cxnLst/>
            <a:rect l="l" t="t" r="r" b="b"/>
            <a:pathLst>
              <a:path w="3638011" h="458785">
                <a:moveTo>
                  <a:pt x="0" y="0"/>
                </a:moveTo>
                <a:lnTo>
                  <a:pt x="3638011" y="0"/>
                </a:lnTo>
                <a:lnTo>
                  <a:pt x="3638011" y="458785"/>
                </a:lnTo>
                <a:lnTo>
                  <a:pt x="0" y="458785"/>
                </a:lnTo>
                <a:lnTo>
                  <a:pt x="0" y="0"/>
                </a:lnTo>
                <a:close/>
              </a:path>
            </a:pathLst>
          </a:custGeom>
          <a:blipFill>
            <a:blip r:embed="rId2">
              <a:alphaModFix amt="67000"/>
            </a:blip>
            <a:stretch>
              <a:fillRect t="-56610"/>
            </a:stretch>
          </a:blipFill>
        </p:spPr>
        <p:txBody>
          <a:bodyPr/>
          <a:lstStyle/>
          <a:p>
            <a:endParaRPr lang="en-US"/>
          </a:p>
        </p:txBody>
      </p:sp>
      <p:sp>
        <p:nvSpPr>
          <p:cNvPr id="10" name="Freeform 10"/>
          <p:cNvSpPr/>
          <p:nvPr/>
        </p:nvSpPr>
        <p:spPr>
          <a:xfrm>
            <a:off x="7239000" y="8799515"/>
            <a:ext cx="3638011" cy="458785"/>
          </a:xfrm>
          <a:custGeom>
            <a:avLst/>
            <a:gdLst/>
            <a:ahLst/>
            <a:cxnLst/>
            <a:rect l="l" t="t" r="r" b="b"/>
            <a:pathLst>
              <a:path w="3638011" h="458785">
                <a:moveTo>
                  <a:pt x="0" y="0"/>
                </a:moveTo>
                <a:lnTo>
                  <a:pt x="3638011" y="0"/>
                </a:lnTo>
                <a:lnTo>
                  <a:pt x="3638011" y="458785"/>
                </a:lnTo>
                <a:lnTo>
                  <a:pt x="0" y="458785"/>
                </a:lnTo>
                <a:lnTo>
                  <a:pt x="0" y="0"/>
                </a:lnTo>
                <a:close/>
              </a:path>
            </a:pathLst>
          </a:custGeom>
          <a:blipFill>
            <a:blip r:embed="rId2">
              <a:alphaModFix amt="67000"/>
            </a:blip>
            <a:stretch>
              <a:fillRect t="-56610"/>
            </a:stretch>
          </a:blipFill>
        </p:spPr>
        <p:txBody>
          <a:bodyPr/>
          <a:lstStyle/>
          <a:p>
            <a:endParaRPr lang="en-US"/>
          </a:p>
        </p:txBody>
      </p:sp>
      <p:grpSp>
        <p:nvGrpSpPr>
          <p:cNvPr id="12" name="Group 12"/>
          <p:cNvGrpSpPr/>
          <p:nvPr/>
        </p:nvGrpSpPr>
        <p:grpSpPr>
          <a:xfrm>
            <a:off x="228600" y="3255086"/>
            <a:ext cx="3439426" cy="5679080"/>
            <a:chOff x="0" y="0"/>
            <a:chExt cx="1438367" cy="2206879"/>
          </a:xfrm>
        </p:grpSpPr>
        <p:sp>
          <p:nvSpPr>
            <p:cNvPr id="13" name="Freeform 13"/>
            <p:cNvSpPr/>
            <p:nvPr/>
          </p:nvSpPr>
          <p:spPr>
            <a:xfrm>
              <a:off x="0" y="0"/>
              <a:ext cx="1438367" cy="2206878"/>
            </a:xfrm>
            <a:custGeom>
              <a:avLst/>
              <a:gdLst/>
              <a:ahLst/>
              <a:cxnLst/>
              <a:rect l="l" t="t" r="r" b="b"/>
              <a:pathLst>
                <a:path w="1438367" h="2206878">
                  <a:moveTo>
                    <a:pt x="64840" y="0"/>
                  </a:moveTo>
                  <a:lnTo>
                    <a:pt x="1373527" y="0"/>
                  </a:lnTo>
                  <a:cubicBezTo>
                    <a:pt x="1390724" y="0"/>
                    <a:pt x="1407216" y="6831"/>
                    <a:pt x="1419376" y="18991"/>
                  </a:cubicBezTo>
                  <a:cubicBezTo>
                    <a:pt x="1431536" y="31151"/>
                    <a:pt x="1438367" y="47643"/>
                    <a:pt x="1438367" y="64840"/>
                  </a:cubicBezTo>
                  <a:lnTo>
                    <a:pt x="1438367" y="2142039"/>
                  </a:lnTo>
                  <a:cubicBezTo>
                    <a:pt x="1438367" y="2159235"/>
                    <a:pt x="1431536" y="2175727"/>
                    <a:pt x="1419376" y="2187887"/>
                  </a:cubicBezTo>
                  <a:cubicBezTo>
                    <a:pt x="1407216" y="2200047"/>
                    <a:pt x="1390724" y="2206878"/>
                    <a:pt x="1373527" y="2206878"/>
                  </a:cubicBezTo>
                  <a:lnTo>
                    <a:pt x="64840" y="2206878"/>
                  </a:lnTo>
                  <a:cubicBezTo>
                    <a:pt x="47643" y="2206878"/>
                    <a:pt x="31151" y="2200047"/>
                    <a:pt x="18991" y="2187887"/>
                  </a:cubicBezTo>
                  <a:cubicBezTo>
                    <a:pt x="6831" y="2175727"/>
                    <a:pt x="0" y="2159235"/>
                    <a:pt x="0" y="2142039"/>
                  </a:cubicBezTo>
                  <a:lnTo>
                    <a:pt x="0" y="64840"/>
                  </a:lnTo>
                  <a:cubicBezTo>
                    <a:pt x="0" y="47643"/>
                    <a:pt x="6831" y="31151"/>
                    <a:pt x="18991" y="18991"/>
                  </a:cubicBezTo>
                  <a:cubicBezTo>
                    <a:pt x="31151" y="6831"/>
                    <a:pt x="47643" y="0"/>
                    <a:pt x="64840" y="0"/>
                  </a:cubicBezTo>
                  <a:close/>
                </a:path>
              </a:pathLst>
            </a:custGeom>
            <a:solidFill>
              <a:srgbClr val="FFFFFF"/>
            </a:solidFill>
            <a:ln w="47625" cap="rnd">
              <a:solidFill>
                <a:srgbClr val="95B178"/>
              </a:solidFill>
              <a:prstDash val="solid"/>
              <a:round/>
            </a:ln>
          </p:spPr>
          <p:txBody>
            <a:bodyPr/>
            <a:lstStyle/>
            <a:p>
              <a:endParaRPr lang="en-US"/>
            </a:p>
          </p:txBody>
        </p:sp>
        <p:sp>
          <p:nvSpPr>
            <p:cNvPr id="14" name="TextBox 14"/>
            <p:cNvSpPr txBox="1"/>
            <p:nvPr/>
          </p:nvSpPr>
          <p:spPr>
            <a:xfrm>
              <a:off x="0" y="-38100"/>
              <a:ext cx="1438367" cy="2244979"/>
            </a:xfrm>
            <a:prstGeom prst="rect">
              <a:avLst/>
            </a:prstGeom>
          </p:spPr>
          <p:txBody>
            <a:bodyPr lIns="50800" tIns="50800" rIns="50800" bIns="50800" rtlCol="0" anchor="ctr"/>
            <a:lstStyle/>
            <a:p>
              <a:pPr marL="0" lvl="0" indent="0" algn="ctr">
                <a:lnSpc>
                  <a:spcPts val="2756"/>
                </a:lnSpc>
                <a:spcBef>
                  <a:spcPct val="0"/>
                </a:spcBef>
              </a:pPr>
              <a:endParaRPr/>
            </a:p>
          </p:txBody>
        </p:sp>
      </p:grpSp>
      <p:sp>
        <p:nvSpPr>
          <p:cNvPr id="18" name="Freeform 18"/>
          <p:cNvSpPr/>
          <p:nvPr/>
        </p:nvSpPr>
        <p:spPr>
          <a:xfrm>
            <a:off x="3810000" y="3255086"/>
            <a:ext cx="3456411" cy="5679077"/>
          </a:xfrm>
          <a:custGeom>
            <a:avLst/>
            <a:gdLst/>
            <a:ahLst/>
            <a:cxnLst/>
            <a:rect l="l" t="t" r="r" b="b"/>
            <a:pathLst>
              <a:path w="1438367" h="2206878">
                <a:moveTo>
                  <a:pt x="64840" y="0"/>
                </a:moveTo>
                <a:lnTo>
                  <a:pt x="1373527" y="0"/>
                </a:lnTo>
                <a:cubicBezTo>
                  <a:pt x="1390724" y="0"/>
                  <a:pt x="1407216" y="6831"/>
                  <a:pt x="1419376" y="18991"/>
                </a:cubicBezTo>
                <a:cubicBezTo>
                  <a:pt x="1431536" y="31151"/>
                  <a:pt x="1438367" y="47643"/>
                  <a:pt x="1438367" y="64840"/>
                </a:cubicBezTo>
                <a:lnTo>
                  <a:pt x="1438367" y="2142039"/>
                </a:lnTo>
                <a:cubicBezTo>
                  <a:pt x="1438367" y="2159235"/>
                  <a:pt x="1431536" y="2175727"/>
                  <a:pt x="1419376" y="2187887"/>
                </a:cubicBezTo>
                <a:cubicBezTo>
                  <a:pt x="1407216" y="2200047"/>
                  <a:pt x="1390724" y="2206878"/>
                  <a:pt x="1373527" y="2206878"/>
                </a:cubicBezTo>
                <a:lnTo>
                  <a:pt x="64840" y="2206878"/>
                </a:lnTo>
                <a:cubicBezTo>
                  <a:pt x="47643" y="2206878"/>
                  <a:pt x="31151" y="2200047"/>
                  <a:pt x="18991" y="2187887"/>
                </a:cubicBezTo>
                <a:cubicBezTo>
                  <a:pt x="6831" y="2175727"/>
                  <a:pt x="0" y="2159235"/>
                  <a:pt x="0" y="2142039"/>
                </a:cubicBezTo>
                <a:lnTo>
                  <a:pt x="0" y="64840"/>
                </a:lnTo>
                <a:cubicBezTo>
                  <a:pt x="0" y="47643"/>
                  <a:pt x="6831" y="31151"/>
                  <a:pt x="18991" y="18991"/>
                </a:cubicBezTo>
                <a:cubicBezTo>
                  <a:pt x="31151" y="6831"/>
                  <a:pt x="47643" y="0"/>
                  <a:pt x="64840" y="0"/>
                </a:cubicBezTo>
                <a:close/>
              </a:path>
            </a:pathLst>
          </a:custGeom>
          <a:solidFill>
            <a:srgbClr val="FFFFFF"/>
          </a:solidFill>
          <a:ln w="47625" cap="rnd">
            <a:solidFill>
              <a:srgbClr val="95B178"/>
            </a:solidFill>
            <a:prstDash val="solid"/>
            <a:round/>
          </a:ln>
        </p:spPr>
        <p:txBody>
          <a:bodyPr/>
          <a:lstStyle/>
          <a:p>
            <a:endParaRPr lang="en-US"/>
          </a:p>
        </p:txBody>
      </p:sp>
      <p:sp>
        <p:nvSpPr>
          <p:cNvPr id="23" name="Freeform 23"/>
          <p:cNvSpPr/>
          <p:nvPr/>
        </p:nvSpPr>
        <p:spPr>
          <a:xfrm>
            <a:off x="7391400" y="3255086"/>
            <a:ext cx="3381625" cy="5679077"/>
          </a:xfrm>
          <a:custGeom>
            <a:avLst/>
            <a:gdLst/>
            <a:ahLst/>
            <a:cxnLst/>
            <a:rect l="l" t="t" r="r" b="b"/>
            <a:pathLst>
              <a:path w="1438367" h="2206878">
                <a:moveTo>
                  <a:pt x="64840" y="0"/>
                </a:moveTo>
                <a:lnTo>
                  <a:pt x="1373527" y="0"/>
                </a:lnTo>
                <a:cubicBezTo>
                  <a:pt x="1390724" y="0"/>
                  <a:pt x="1407216" y="6831"/>
                  <a:pt x="1419376" y="18991"/>
                </a:cubicBezTo>
                <a:cubicBezTo>
                  <a:pt x="1431536" y="31151"/>
                  <a:pt x="1438367" y="47643"/>
                  <a:pt x="1438367" y="64840"/>
                </a:cubicBezTo>
                <a:lnTo>
                  <a:pt x="1438367" y="2142039"/>
                </a:lnTo>
                <a:cubicBezTo>
                  <a:pt x="1438367" y="2159235"/>
                  <a:pt x="1431536" y="2175727"/>
                  <a:pt x="1419376" y="2187887"/>
                </a:cubicBezTo>
                <a:cubicBezTo>
                  <a:pt x="1407216" y="2200047"/>
                  <a:pt x="1390724" y="2206878"/>
                  <a:pt x="1373527" y="2206878"/>
                </a:cubicBezTo>
                <a:lnTo>
                  <a:pt x="64840" y="2206878"/>
                </a:lnTo>
                <a:cubicBezTo>
                  <a:pt x="47643" y="2206878"/>
                  <a:pt x="31151" y="2200047"/>
                  <a:pt x="18991" y="2187887"/>
                </a:cubicBezTo>
                <a:cubicBezTo>
                  <a:pt x="6831" y="2175727"/>
                  <a:pt x="0" y="2159235"/>
                  <a:pt x="0" y="2142039"/>
                </a:cubicBezTo>
                <a:lnTo>
                  <a:pt x="0" y="64840"/>
                </a:lnTo>
                <a:cubicBezTo>
                  <a:pt x="0" y="47643"/>
                  <a:pt x="6831" y="31151"/>
                  <a:pt x="18991" y="18991"/>
                </a:cubicBezTo>
                <a:cubicBezTo>
                  <a:pt x="31151" y="6831"/>
                  <a:pt x="47643" y="0"/>
                  <a:pt x="64840" y="0"/>
                </a:cubicBezTo>
                <a:close/>
              </a:path>
            </a:pathLst>
          </a:custGeom>
          <a:solidFill>
            <a:srgbClr val="FFFFFF"/>
          </a:solidFill>
          <a:ln w="47625" cap="rnd">
            <a:solidFill>
              <a:srgbClr val="95B178"/>
            </a:solidFill>
            <a:prstDash val="solid"/>
            <a:round/>
          </a:ln>
        </p:spPr>
        <p:txBody>
          <a:bodyPr/>
          <a:lstStyle/>
          <a:p>
            <a:endParaRPr lang="en-US"/>
          </a:p>
        </p:txBody>
      </p:sp>
      <p:sp>
        <p:nvSpPr>
          <p:cNvPr id="30" name="TextBox 30"/>
          <p:cNvSpPr txBox="1"/>
          <p:nvPr/>
        </p:nvSpPr>
        <p:spPr>
          <a:xfrm>
            <a:off x="1028700" y="1487666"/>
            <a:ext cx="10612014" cy="1048750"/>
          </a:xfrm>
          <a:prstGeom prst="rect">
            <a:avLst/>
          </a:prstGeom>
        </p:spPr>
        <p:txBody>
          <a:bodyPr lIns="0" tIns="0" rIns="0" bIns="0" rtlCol="0" anchor="t">
            <a:spAutoFit/>
          </a:bodyPr>
          <a:lstStyle/>
          <a:p>
            <a:pPr algn="l">
              <a:lnSpc>
                <a:spcPts val="8564"/>
              </a:lnSpc>
              <a:spcBef>
                <a:spcPct val="0"/>
              </a:spcBef>
            </a:pPr>
            <a:r>
              <a:rPr lang="en-US" sz="6206" b="1" dirty="0">
                <a:solidFill>
                  <a:srgbClr val="FFFFFF"/>
                </a:solidFill>
                <a:latin typeface="Open Sauce Bold"/>
                <a:ea typeface="Open Sauce Bold"/>
                <a:cs typeface="Open Sauce Bold"/>
                <a:sym typeface="Open Sauce Bold"/>
              </a:rPr>
              <a:t>Our Team</a:t>
            </a:r>
          </a:p>
        </p:txBody>
      </p:sp>
      <p:sp>
        <p:nvSpPr>
          <p:cNvPr id="31" name="TextBox 31"/>
          <p:cNvSpPr txBox="1"/>
          <p:nvPr/>
        </p:nvSpPr>
        <p:spPr>
          <a:xfrm>
            <a:off x="458831" y="6870176"/>
            <a:ext cx="3151394" cy="1742721"/>
          </a:xfrm>
          <a:prstGeom prst="rect">
            <a:avLst/>
          </a:prstGeom>
        </p:spPr>
        <p:txBody>
          <a:bodyPr lIns="0" tIns="0" rIns="0" bIns="0" rtlCol="0" anchor="t">
            <a:spAutoFit/>
          </a:bodyPr>
          <a:lstStyle/>
          <a:p>
            <a:pPr marL="0" lvl="0" indent="0" algn="ctr">
              <a:lnSpc>
                <a:spcPts val="2297"/>
              </a:lnSpc>
            </a:pPr>
            <a:r>
              <a:rPr lang="en-US" sz="1584" dirty="0">
                <a:solidFill>
                  <a:srgbClr val="343432"/>
                </a:solidFill>
                <a:latin typeface="Open Sauce"/>
                <a:ea typeface="Open Sauce"/>
                <a:cs typeface="Open Sauce"/>
                <a:sym typeface="Open Sauce"/>
              </a:rPr>
              <a:t>Managing Director</a:t>
            </a:r>
          </a:p>
          <a:p>
            <a:pPr marL="0" lvl="0" indent="0" algn="ctr">
              <a:lnSpc>
                <a:spcPts val="2297"/>
              </a:lnSpc>
            </a:pPr>
            <a:endParaRPr lang="en-US" sz="1584" dirty="0">
              <a:solidFill>
                <a:srgbClr val="343432"/>
              </a:solidFill>
              <a:latin typeface="Open Sauce"/>
              <a:ea typeface="Open Sauce"/>
              <a:cs typeface="Open Sauce"/>
              <a:sym typeface="Open Sauce"/>
            </a:endParaRPr>
          </a:p>
          <a:p>
            <a:pPr marL="0" lvl="0" indent="0" algn="ctr">
              <a:lnSpc>
                <a:spcPts val="2297"/>
              </a:lnSpc>
            </a:pPr>
            <a:r>
              <a:rPr lang="en-US" sz="1584" dirty="0">
                <a:solidFill>
                  <a:srgbClr val="343432"/>
                </a:solidFill>
                <a:latin typeface="Open Sauce"/>
                <a:ea typeface="Open Sauce"/>
                <a:cs typeface="Open Sauce"/>
                <a:sym typeface="Open Sauce"/>
              </a:rPr>
              <a:t>Co-Founder of Leadership Berlin and has served as managing director of the association since 2012. </a:t>
            </a:r>
          </a:p>
        </p:txBody>
      </p:sp>
      <p:sp>
        <p:nvSpPr>
          <p:cNvPr id="32" name="TextBox 32"/>
          <p:cNvSpPr txBox="1"/>
          <p:nvPr/>
        </p:nvSpPr>
        <p:spPr>
          <a:xfrm>
            <a:off x="4040231" y="6870176"/>
            <a:ext cx="3151394" cy="1742721"/>
          </a:xfrm>
          <a:prstGeom prst="rect">
            <a:avLst/>
          </a:prstGeom>
        </p:spPr>
        <p:txBody>
          <a:bodyPr lIns="0" tIns="0" rIns="0" bIns="0" rtlCol="0" anchor="t">
            <a:spAutoFit/>
          </a:bodyPr>
          <a:lstStyle/>
          <a:p>
            <a:pPr marL="0" lvl="0" indent="0" algn="ctr">
              <a:lnSpc>
                <a:spcPts val="2297"/>
              </a:lnSpc>
            </a:pPr>
            <a:r>
              <a:rPr lang="en-US" sz="1584" dirty="0">
                <a:solidFill>
                  <a:srgbClr val="343432"/>
                </a:solidFill>
                <a:latin typeface="Open Sauce"/>
                <a:ea typeface="Open Sauce"/>
                <a:cs typeface="Open Sauce"/>
                <a:sym typeface="Open Sauce"/>
              </a:rPr>
              <a:t>Program Coordinator</a:t>
            </a:r>
          </a:p>
          <a:p>
            <a:pPr marL="0" lvl="0" indent="0" algn="ctr">
              <a:lnSpc>
                <a:spcPts val="2297"/>
              </a:lnSpc>
            </a:pPr>
            <a:endParaRPr lang="en-US" sz="1584" dirty="0">
              <a:solidFill>
                <a:srgbClr val="343432"/>
              </a:solidFill>
              <a:latin typeface="Open Sauce"/>
              <a:ea typeface="Open Sauce"/>
              <a:cs typeface="Open Sauce"/>
              <a:sym typeface="Open Sauce"/>
            </a:endParaRPr>
          </a:p>
          <a:p>
            <a:pPr marL="0" lvl="0" indent="0" algn="ctr">
              <a:lnSpc>
                <a:spcPts val="2297"/>
              </a:lnSpc>
            </a:pPr>
            <a:r>
              <a:rPr lang="en-US" sz="1584" dirty="0">
                <a:solidFill>
                  <a:srgbClr val="343432"/>
                </a:solidFill>
                <a:latin typeface="Open Sauce"/>
                <a:ea typeface="Open Sauce"/>
                <a:cs typeface="Open Sauce"/>
                <a:sym typeface="Open Sauce"/>
              </a:rPr>
              <a:t>Supports the conception, coordination, and implementation of Collaborative Leadership Program. </a:t>
            </a:r>
          </a:p>
        </p:txBody>
      </p:sp>
      <p:sp>
        <p:nvSpPr>
          <p:cNvPr id="33" name="TextBox 33"/>
          <p:cNvSpPr txBox="1"/>
          <p:nvPr/>
        </p:nvSpPr>
        <p:spPr>
          <a:xfrm>
            <a:off x="7516606" y="6870176"/>
            <a:ext cx="3151394" cy="1742721"/>
          </a:xfrm>
          <a:prstGeom prst="rect">
            <a:avLst/>
          </a:prstGeom>
        </p:spPr>
        <p:txBody>
          <a:bodyPr lIns="0" tIns="0" rIns="0" bIns="0" rtlCol="0" anchor="t">
            <a:spAutoFit/>
          </a:bodyPr>
          <a:lstStyle/>
          <a:p>
            <a:pPr marL="0" lvl="0" indent="0" algn="ctr">
              <a:lnSpc>
                <a:spcPts val="2297"/>
              </a:lnSpc>
            </a:pPr>
            <a:r>
              <a:rPr lang="en-US" sz="1584" dirty="0">
                <a:solidFill>
                  <a:srgbClr val="343432"/>
                </a:solidFill>
                <a:latin typeface="Open Sauce"/>
                <a:ea typeface="Open Sauce"/>
                <a:cs typeface="Open Sauce"/>
                <a:sym typeface="Open Sauce"/>
              </a:rPr>
              <a:t>Insights Fellow</a:t>
            </a:r>
          </a:p>
          <a:p>
            <a:pPr marL="0" lvl="0" indent="0" algn="ctr">
              <a:lnSpc>
                <a:spcPts val="2297"/>
              </a:lnSpc>
            </a:pPr>
            <a:endParaRPr lang="en-US" sz="1584" dirty="0">
              <a:solidFill>
                <a:srgbClr val="343432"/>
              </a:solidFill>
              <a:latin typeface="Open Sauce"/>
              <a:ea typeface="Open Sauce"/>
              <a:cs typeface="Open Sauce"/>
              <a:sym typeface="Open Sauce"/>
            </a:endParaRPr>
          </a:p>
          <a:p>
            <a:pPr marL="0" lvl="0" indent="0" algn="ctr">
              <a:lnSpc>
                <a:spcPts val="2297"/>
              </a:lnSpc>
            </a:pPr>
            <a:r>
              <a:rPr lang="en-US" sz="1584" dirty="0">
                <a:solidFill>
                  <a:srgbClr val="343432"/>
                </a:solidFill>
                <a:latin typeface="Open Sauce"/>
                <a:ea typeface="Open Sauce"/>
                <a:cs typeface="Open Sauce"/>
                <a:sym typeface="Open Sauce"/>
              </a:rPr>
              <a:t>Cleveland Leadership Alumni, and recent immigrant to Berlin.  Supports the Berlin Leadership Insights week. </a:t>
            </a:r>
          </a:p>
        </p:txBody>
      </p:sp>
      <p:grpSp>
        <p:nvGrpSpPr>
          <p:cNvPr id="49" name="Group 49"/>
          <p:cNvGrpSpPr/>
          <p:nvPr/>
        </p:nvGrpSpPr>
        <p:grpSpPr>
          <a:xfrm>
            <a:off x="14917787" y="-3041985"/>
            <a:ext cx="5578401" cy="5578401"/>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42950" cap="sq">
              <a:solidFill>
                <a:srgbClr val="FDFBFB">
                  <a:alpha val="29804"/>
                </a:srgbClr>
              </a:solidFill>
              <a:prstDash val="solid"/>
              <a:miter/>
            </a:ln>
          </p:spPr>
          <p:txBody>
            <a:bodyPr/>
            <a:lstStyle/>
            <a:p>
              <a:endParaRPr lang="en-US"/>
            </a:p>
          </p:txBody>
        </p:sp>
        <p:sp>
          <p:nvSpPr>
            <p:cNvPr id="51" name="TextBox 51"/>
            <p:cNvSpPr txBox="1"/>
            <p:nvPr/>
          </p:nvSpPr>
          <p:spPr>
            <a:xfrm>
              <a:off x="76200" y="38100"/>
              <a:ext cx="660400" cy="698500"/>
            </a:xfrm>
            <a:prstGeom prst="rect">
              <a:avLst/>
            </a:prstGeom>
          </p:spPr>
          <p:txBody>
            <a:bodyPr lIns="50800" tIns="50800" rIns="50800" bIns="50800" rtlCol="0" anchor="ctr"/>
            <a:lstStyle/>
            <a:p>
              <a:pPr marL="0" lvl="0" indent="0" algn="ctr">
                <a:lnSpc>
                  <a:spcPts val="2756"/>
                </a:lnSpc>
                <a:spcBef>
                  <a:spcPct val="0"/>
                </a:spcBef>
              </a:pPr>
              <a:endParaRPr/>
            </a:p>
          </p:txBody>
        </p:sp>
      </p:grpSp>
      <p:pic>
        <p:nvPicPr>
          <p:cNvPr id="52" name="Picture 2" descr="Leadership Berlin – Netzwerk Verantwortung">
            <a:extLst>
              <a:ext uri="{FF2B5EF4-FFF2-40B4-BE49-F238E27FC236}">
                <a16:creationId xmlns:a16="http://schemas.microsoft.com/office/drawing/2014/main" id="{6F23C19A-D38D-C762-8269-0C69598C9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65A4A3C3-9A42-4685-DDF4-18D03143756A}"/>
              </a:ext>
            </a:extLst>
          </p:cNvPr>
          <p:cNvPicPr>
            <a:picLocks noChangeAspect="1"/>
          </p:cNvPicPr>
          <p:nvPr/>
        </p:nvPicPr>
        <p:blipFill>
          <a:blip r:embed="rId4"/>
          <a:stretch>
            <a:fillRect/>
          </a:stretch>
        </p:blipFill>
        <p:spPr>
          <a:xfrm>
            <a:off x="425621" y="3459953"/>
            <a:ext cx="2978828" cy="3181273"/>
          </a:xfrm>
          <a:prstGeom prst="roundRect">
            <a:avLst/>
          </a:prstGeom>
        </p:spPr>
      </p:pic>
      <p:pic>
        <p:nvPicPr>
          <p:cNvPr id="3074" name="Picture 2" descr="Ronja Höver">
            <a:extLst>
              <a:ext uri="{FF2B5EF4-FFF2-40B4-BE49-F238E27FC236}">
                <a16:creationId xmlns:a16="http://schemas.microsoft.com/office/drawing/2014/main" id="{DC8EBE96-1542-F88F-AD34-05D5A974F3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48" b="7316"/>
          <a:stretch/>
        </p:blipFill>
        <p:spPr bwMode="auto">
          <a:xfrm>
            <a:off x="3986014" y="3483072"/>
            <a:ext cx="3118064" cy="3062967"/>
          </a:xfrm>
          <a:prstGeom prst="roundRect">
            <a:avLst/>
          </a:prstGeom>
          <a:noFill/>
          <a:extLst>
            <a:ext uri="{909E8E84-426E-40DD-AFC4-6F175D3DCCD1}">
              <a14:hiddenFill xmlns:a14="http://schemas.microsoft.com/office/drawing/2010/main">
                <a:solidFill>
                  <a:srgbClr val="FFFFFF"/>
                </a:solidFill>
              </a14:hiddenFill>
            </a:ext>
          </a:extLst>
        </p:spPr>
      </p:pic>
      <p:grpSp>
        <p:nvGrpSpPr>
          <p:cNvPr id="40" name="Group 40"/>
          <p:cNvGrpSpPr/>
          <p:nvPr/>
        </p:nvGrpSpPr>
        <p:grpSpPr>
          <a:xfrm>
            <a:off x="458831" y="6425770"/>
            <a:ext cx="2912408" cy="414142"/>
            <a:chOff x="0" y="0"/>
            <a:chExt cx="2212197" cy="314573"/>
          </a:xfrm>
        </p:grpSpPr>
        <p:sp>
          <p:nvSpPr>
            <p:cNvPr id="41" name="Freeform 41"/>
            <p:cNvSpPr/>
            <p:nvPr/>
          </p:nvSpPr>
          <p:spPr>
            <a:xfrm>
              <a:off x="0" y="0"/>
              <a:ext cx="2212197" cy="314573"/>
            </a:xfrm>
            <a:custGeom>
              <a:avLst/>
              <a:gdLst/>
              <a:ahLst/>
              <a:cxnLst/>
              <a:rect l="l" t="t" r="r" b="b"/>
              <a:pathLst>
                <a:path w="2212197" h="314573">
                  <a:moveTo>
                    <a:pt x="108988" y="0"/>
                  </a:moveTo>
                  <a:lnTo>
                    <a:pt x="2103208" y="0"/>
                  </a:lnTo>
                  <a:cubicBezTo>
                    <a:pt x="2163401" y="0"/>
                    <a:pt x="2212197" y="48796"/>
                    <a:pt x="2212197" y="108988"/>
                  </a:cubicBezTo>
                  <a:lnTo>
                    <a:pt x="2212197" y="205584"/>
                  </a:lnTo>
                  <a:cubicBezTo>
                    <a:pt x="2212197" y="234490"/>
                    <a:pt x="2200714" y="262212"/>
                    <a:pt x="2180275" y="282651"/>
                  </a:cubicBezTo>
                  <a:cubicBezTo>
                    <a:pt x="2159835" y="303090"/>
                    <a:pt x="2132114" y="314573"/>
                    <a:pt x="2103208" y="314573"/>
                  </a:cubicBezTo>
                  <a:lnTo>
                    <a:pt x="108988" y="314573"/>
                  </a:lnTo>
                  <a:cubicBezTo>
                    <a:pt x="80083" y="314573"/>
                    <a:pt x="52361" y="303090"/>
                    <a:pt x="31922" y="282651"/>
                  </a:cubicBezTo>
                  <a:cubicBezTo>
                    <a:pt x="11483" y="262212"/>
                    <a:pt x="0" y="234490"/>
                    <a:pt x="0" y="205584"/>
                  </a:cubicBezTo>
                  <a:lnTo>
                    <a:pt x="0" y="108988"/>
                  </a:lnTo>
                  <a:cubicBezTo>
                    <a:pt x="0" y="80083"/>
                    <a:pt x="11483" y="52361"/>
                    <a:pt x="31922" y="31922"/>
                  </a:cubicBezTo>
                  <a:cubicBezTo>
                    <a:pt x="52361" y="11483"/>
                    <a:pt x="80083" y="0"/>
                    <a:pt x="108988" y="0"/>
                  </a:cubicBezTo>
                  <a:close/>
                </a:path>
              </a:pathLst>
            </a:custGeom>
            <a:solidFill>
              <a:srgbClr val="AC1713"/>
            </a:solidFill>
            <a:ln cap="rnd">
              <a:noFill/>
              <a:prstDash val="solid"/>
              <a:round/>
            </a:ln>
          </p:spPr>
          <p:txBody>
            <a:bodyPr/>
            <a:lstStyle/>
            <a:p>
              <a:endParaRPr lang="en-US"/>
            </a:p>
          </p:txBody>
        </p:sp>
        <p:sp>
          <p:nvSpPr>
            <p:cNvPr id="42" name="TextBox 42"/>
            <p:cNvSpPr txBox="1"/>
            <p:nvPr/>
          </p:nvSpPr>
          <p:spPr>
            <a:xfrm>
              <a:off x="0" y="-28575"/>
              <a:ext cx="2212197" cy="343148"/>
            </a:xfrm>
            <a:prstGeom prst="rect">
              <a:avLst/>
            </a:prstGeom>
          </p:spPr>
          <p:txBody>
            <a:bodyPr lIns="0" tIns="0" rIns="0" bIns="0" rtlCol="0" anchor="ctr"/>
            <a:lstStyle/>
            <a:p>
              <a:pPr marL="0" lvl="0" indent="0" algn="ctr">
                <a:lnSpc>
                  <a:spcPts val="2484"/>
                </a:lnSpc>
                <a:spcBef>
                  <a:spcPct val="0"/>
                </a:spcBef>
              </a:pPr>
              <a:r>
                <a:rPr lang="en-US" sz="1800" dirty="0">
                  <a:solidFill>
                    <a:srgbClr val="FFFFFF"/>
                  </a:solidFill>
                  <a:latin typeface="Open Sauce"/>
                  <a:ea typeface="Open Sauce"/>
                  <a:cs typeface="Open Sauce"/>
                  <a:sym typeface="Open Sauce"/>
                </a:rPr>
                <a:t>Bernhard Heider</a:t>
              </a:r>
            </a:p>
          </p:txBody>
        </p:sp>
      </p:grpSp>
      <p:grpSp>
        <p:nvGrpSpPr>
          <p:cNvPr id="27" name="Group 27"/>
          <p:cNvGrpSpPr/>
          <p:nvPr/>
        </p:nvGrpSpPr>
        <p:grpSpPr>
          <a:xfrm>
            <a:off x="4267200" y="6425770"/>
            <a:ext cx="2550458" cy="414142"/>
            <a:chOff x="0" y="0"/>
            <a:chExt cx="1937268" cy="314573"/>
          </a:xfrm>
        </p:grpSpPr>
        <p:sp>
          <p:nvSpPr>
            <p:cNvPr id="28" name="Freeform 28"/>
            <p:cNvSpPr/>
            <p:nvPr/>
          </p:nvSpPr>
          <p:spPr>
            <a:xfrm>
              <a:off x="0" y="0"/>
              <a:ext cx="1937268" cy="314573"/>
            </a:xfrm>
            <a:custGeom>
              <a:avLst/>
              <a:gdLst/>
              <a:ahLst/>
              <a:cxnLst/>
              <a:rect l="l" t="t" r="r" b="b"/>
              <a:pathLst>
                <a:path w="1937268" h="314573">
                  <a:moveTo>
                    <a:pt x="124456" y="0"/>
                  </a:moveTo>
                  <a:lnTo>
                    <a:pt x="1812812" y="0"/>
                  </a:lnTo>
                  <a:cubicBezTo>
                    <a:pt x="1845820" y="0"/>
                    <a:pt x="1877476" y="13112"/>
                    <a:pt x="1900816" y="36452"/>
                  </a:cubicBezTo>
                  <a:cubicBezTo>
                    <a:pt x="1924156" y="59792"/>
                    <a:pt x="1937268" y="91448"/>
                    <a:pt x="1937268" y="124456"/>
                  </a:cubicBezTo>
                  <a:lnTo>
                    <a:pt x="1937268" y="190117"/>
                  </a:lnTo>
                  <a:cubicBezTo>
                    <a:pt x="1937268" y="223125"/>
                    <a:pt x="1924156" y="254781"/>
                    <a:pt x="1900816" y="278121"/>
                  </a:cubicBezTo>
                  <a:cubicBezTo>
                    <a:pt x="1877476" y="301461"/>
                    <a:pt x="1845820" y="314573"/>
                    <a:pt x="1812812" y="314573"/>
                  </a:cubicBezTo>
                  <a:lnTo>
                    <a:pt x="124456" y="314573"/>
                  </a:lnTo>
                  <a:cubicBezTo>
                    <a:pt x="91448" y="314573"/>
                    <a:pt x="59792" y="301461"/>
                    <a:pt x="36452" y="278121"/>
                  </a:cubicBezTo>
                  <a:cubicBezTo>
                    <a:pt x="13112" y="254781"/>
                    <a:pt x="0" y="223125"/>
                    <a:pt x="0" y="190117"/>
                  </a:cubicBezTo>
                  <a:lnTo>
                    <a:pt x="0" y="124456"/>
                  </a:lnTo>
                  <a:cubicBezTo>
                    <a:pt x="0" y="91448"/>
                    <a:pt x="13112" y="59792"/>
                    <a:pt x="36452" y="36452"/>
                  </a:cubicBezTo>
                  <a:cubicBezTo>
                    <a:pt x="59792" y="13112"/>
                    <a:pt x="91448" y="0"/>
                    <a:pt x="124456" y="0"/>
                  </a:cubicBezTo>
                  <a:close/>
                </a:path>
              </a:pathLst>
            </a:custGeom>
            <a:solidFill>
              <a:srgbClr val="AC1713"/>
            </a:solidFill>
            <a:ln cap="rnd">
              <a:noFill/>
              <a:prstDash val="solid"/>
              <a:round/>
            </a:ln>
          </p:spPr>
          <p:txBody>
            <a:bodyPr/>
            <a:lstStyle/>
            <a:p>
              <a:endParaRPr lang="en-US" dirty="0"/>
            </a:p>
          </p:txBody>
        </p:sp>
        <p:sp>
          <p:nvSpPr>
            <p:cNvPr id="29" name="TextBox 29"/>
            <p:cNvSpPr txBox="1"/>
            <p:nvPr/>
          </p:nvSpPr>
          <p:spPr>
            <a:xfrm>
              <a:off x="0" y="-28575"/>
              <a:ext cx="1937268" cy="343148"/>
            </a:xfrm>
            <a:prstGeom prst="rect">
              <a:avLst/>
            </a:prstGeom>
          </p:spPr>
          <p:txBody>
            <a:bodyPr lIns="0" tIns="0" rIns="0" bIns="0" rtlCol="0" anchor="ctr"/>
            <a:lstStyle/>
            <a:p>
              <a:pPr marL="0" lvl="0" indent="0" algn="ctr">
                <a:lnSpc>
                  <a:spcPts val="2484"/>
                </a:lnSpc>
                <a:spcBef>
                  <a:spcPct val="0"/>
                </a:spcBef>
              </a:pPr>
              <a:r>
                <a:rPr lang="en-US" sz="1800" dirty="0">
                  <a:solidFill>
                    <a:srgbClr val="FFFFFF"/>
                  </a:solidFill>
                  <a:latin typeface="Open Sauce"/>
                  <a:ea typeface="Open Sauce"/>
                  <a:cs typeface="Open Sauce"/>
                  <a:sym typeface="Open Sauce"/>
                </a:rPr>
                <a:t>Ronja </a:t>
              </a:r>
              <a:r>
                <a:rPr lang="en-US" sz="1800" dirty="0" err="1">
                  <a:solidFill>
                    <a:srgbClr val="FFFFFF"/>
                  </a:solidFill>
                  <a:latin typeface="Open Sauce"/>
                  <a:ea typeface="Open Sauce"/>
                  <a:cs typeface="Open Sauce"/>
                  <a:sym typeface="Open Sauce"/>
                </a:rPr>
                <a:t>Höver</a:t>
              </a:r>
              <a:endParaRPr lang="en-US" sz="1800" dirty="0">
                <a:solidFill>
                  <a:srgbClr val="FFFFFF"/>
                </a:solidFill>
                <a:latin typeface="Open Sauce"/>
                <a:ea typeface="Open Sauce"/>
                <a:cs typeface="Open Sauce"/>
                <a:sym typeface="Open Sauce"/>
              </a:endParaRPr>
            </a:p>
          </p:txBody>
        </p:sp>
      </p:grpSp>
      <p:pic>
        <p:nvPicPr>
          <p:cNvPr id="55" name="Picture 54" descr="A person smiling at camera&#10;&#10;Description automatically generated">
            <a:extLst>
              <a:ext uri="{FF2B5EF4-FFF2-40B4-BE49-F238E27FC236}">
                <a16:creationId xmlns:a16="http://schemas.microsoft.com/office/drawing/2014/main" id="{021367A7-D1A2-2992-8E32-96F2A99AAE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1279" y="3494511"/>
            <a:ext cx="2954322" cy="2954322"/>
          </a:xfrm>
          <a:prstGeom prst="roundRect">
            <a:avLst/>
          </a:prstGeom>
        </p:spPr>
      </p:pic>
      <p:grpSp>
        <p:nvGrpSpPr>
          <p:cNvPr id="46" name="Group 46"/>
          <p:cNvGrpSpPr/>
          <p:nvPr/>
        </p:nvGrpSpPr>
        <p:grpSpPr>
          <a:xfrm>
            <a:off x="7812742" y="6387353"/>
            <a:ext cx="2550458" cy="414142"/>
            <a:chOff x="0" y="0"/>
            <a:chExt cx="1937268" cy="314573"/>
          </a:xfrm>
        </p:grpSpPr>
        <p:sp>
          <p:nvSpPr>
            <p:cNvPr id="47" name="Freeform 47"/>
            <p:cNvSpPr/>
            <p:nvPr/>
          </p:nvSpPr>
          <p:spPr>
            <a:xfrm>
              <a:off x="0" y="0"/>
              <a:ext cx="1937268" cy="314573"/>
            </a:xfrm>
            <a:custGeom>
              <a:avLst/>
              <a:gdLst/>
              <a:ahLst/>
              <a:cxnLst/>
              <a:rect l="l" t="t" r="r" b="b"/>
              <a:pathLst>
                <a:path w="1937268" h="314573">
                  <a:moveTo>
                    <a:pt x="124456" y="0"/>
                  </a:moveTo>
                  <a:lnTo>
                    <a:pt x="1812812" y="0"/>
                  </a:lnTo>
                  <a:cubicBezTo>
                    <a:pt x="1845820" y="0"/>
                    <a:pt x="1877476" y="13112"/>
                    <a:pt x="1900816" y="36452"/>
                  </a:cubicBezTo>
                  <a:cubicBezTo>
                    <a:pt x="1924156" y="59792"/>
                    <a:pt x="1937268" y="91448"/>
                    <a:pt x="1937268" y="124456"/>
                  </a:cubicBezTo>
                  <a:lnTo>
                    <a:pt x="1937268" y="190117"/>
                  </a:lnTo>
                  <a:cubicBezTo>
                    <a:pt x="1937268" y="223125"/>
                    <a:pt x="1924156" y="254781"/>
                    <a:pt x="1900816" y="278121"/>
                  </a:cubicBezTo>
                  <a:cubicBezTo>
                    <a:pt x="1877476" y="301461"/>
                    <a:pt x="1845820" y="314573"/>
                    <a:pt x="1812812" y="314573"/>
                  </a:cubicBezTo>
                  <a:lnTo>
                    <a:pt x="124456" y="314573"/>
                  </a:lnTo>
                  <a:cubicBezTo>
                    <a:pt x="91448" y="314573"/>
                    <a:pt x="59792" y="301461"/>
                    <a:pt x="36452" y="278121"/>
                  </a:cubicBezTo>
                  <a:cubicBezTo>
                    <a:pt x="13112" y="254781"/>
                    <a:pt x="0" y="223125"/>
                    <a:pt x="0" y="190117"/>
                  </a:cubicBezTo>
                  <a:lnTo>
                    <a:pt x="0" y="124456"/>
                  </a:lnTo>
                  <a:cubicBezTo>
                    <a:pt x="0" y="91448"/>
                    <a:pt x="13112" y="59792"/>
                    <a:pt x="36452" y="36452"/>
                  </a:cubicBezTo>
                  <a:cubicBezTo>
                    <a:pt x="59792" y="13112"/>
                    <a:pt x="91448" y="0"/>
                    <a:pt x="124456" y="0"/>
                  </a:cubicBezTo>
                  <a:close/>
                </a:path>
              </a:pathLst>
            </a:custGeom>
            <a:solidFill>
              <a:srgbClr val="AC1713"/>
            </a:solidFill>
            <a:ln cap="rnd">
              <a:noFill/>
              <a:prstDash val="solid"/>
              <a:round/>
            </a:ln>
          </p:spPr>
          <p:txBody>
            <a:bodyPr/>
            <a:lstStyle/>
            <a:p>
              <a:endParaRPr lang="en-US" dirty="0"/>
            </a:p>
          </p:txBody>
        </p:sp>
        <p:sp>
          <p:nvSpPr>
            <p:cNvPr id="48" name="TextBox 48"/>
            <p:cNvSpPr txBox="1"/>
            <p:nvPr/>
          </p:nvSpPr>
          <p:spPr>
            <a:xfrm>
              <a:off x="0" y="-28575"/>
              <a:ext cx="1937268" cy="343148"/>
            </a:xfrm>
            <a:prstGeom prst="rect">
              <a:avLst/>
            </a:prstGeom>
          </p:spPr>
          <p:txBody>
            <a:bodyPr lIns="0" tIns="0" rIns="0" bIns="0" rtlCol="0" anchor="ctr"/>
            <a:lstStyle/>
            <a:p>
              <a:pPr marL="0" lvl="0" indent="0" algn="ctr">
                <a:lnSpc>
                  <a:spcPts val="2484"/>
                </a:lnSpc>
                <a:spcBef>
                  <a:spcPct val="0"/>
                </a:spcBef>
              </a:pPr>
              <a:r>
                <a:rPr lang="en-US" dirty="0">
                  <a:solidFill>
                    <a:srgbClr val="FFFFFF"/>
                  </a:solidFill>
                  <a:latin typeface="Open Sauce"/>
                  <a:ea typeface="Open Sauce"/>
                  <a:cs typeface="Open Sauce"/>
                  <a:sym typeface="Open Sauce"/>
                </a:rPr>
                <a:t>Natalie Yakunich </a:t>
              </a:r>
              <a:endParaRPr lang="en-US" sz="1800" dirty="0">
                <a:solidFill>
                  <a:srgbClr val="FFFFFF"/>
                </a:solidFill>
                <a:latin typeface="Open Sauce"/>
                <a:ea typeface="Open Sauce"/>
                <a:cs typeface="Open Sauce"/>
                <a:sym typeface="Open Sauce"/>
              </a:endParaRPr>
            </a:p>
          </p:txBody>
        </p:sp>
      </p:grpSp>
      <p:sp>
        <p:nvSpPr>
          <p:cNvPr id="22" name="Freeform 10">
            <a:extLst>
              <a:ext uri="{FF2B5EF4-FFF2-40B4-BE49-F238E27FC236}">
                <a16:creationId xmlns:a16="http://schemas.microsoft.com/office/drawing/2014/main" id="{B00ADFA2-FA5C-DFCA-CFBC-C7A708F63899}"/>
              </a:ext>
            </a:extLst>
          </p:cNvPr>
          <p:cNvSpPr/>
          <p:nvPr/>
        </p:nvSpPr>
        <p:spPr>
          <a:xfrm>
            <a:off x="10839991" y="8780270"/>
            <a:ext cx="3638011" cy="458785"/>
          </a:xfrm>
          <a:custGeom>
            <a:avLst/>
            <a:gdLst/>
            <a:ahLst/>
            <a:cxnLst/>
            <a:rect l="l" t="t" r="r" b="b"/>
            <a:pathLst>
              <a:path w="3638011" h="458785">
                <a:moveTo>
                  <a:pt x="0" y="0"/>
                </a:moveTo>
                <a:lnTo>
                  <a:pt x="3638011" y="0"/>
                </a:lnTo>
                <a:lnTo>
                  <a:pt x="3638011" y="458785"/>
                </a:lnTo>
                <a:lnTo>
                  <a:pt x="0" y="458785"/>
                </a:lnTo>
                <a:lnTo>
                  <a:pt x="0" y="0"/>
                </a:lnTo>
                <a:close/>
              </a:path>
            </a:pathLst>
          </a:custGeom>
          <a:blipFill>
            <a:blip r:embed="rId2">
              <a:alphaModFix amt="67000"/>
            </a:blip>
            <a:stretch>
              <a:fillRect t="-56610"/>
            </a:stretch>
          </a:blipFill>
        </p:spPr>
        <p:txBody>
          <a:bodyPr/>
          <a:lstStyle/>
          <a:p>
            <a:endParaRPr lang="en-US"/>
          </a:p>
        </p:txBody>
      </p:sp>
      <p:sp>
        <p:nvSpPr>
          <p:cNvPr id="24" name="Freeform 23">
            <a:extLst>
              <a:ext uri="{FF2B5EF4-FFF2-40B4-BE49-F238E27FC236}">
                <a16:creationId xmlns:a16="http://schemas.microsoft.com/office/drawing/2014/main" id="{68C75381-1C69-DBED-4207-1D9D78D89198}"/>
              </a:ext>
            </a:extLst>
          </p:cNvPr>
          <p:cNvSpPr/>
          <p:nvPr/>
        </p:nvSpPr>
        <p:spPr>
          <a:xfrm>
            <a:off x="10992391" y="3235841"/>
            <a:ext cx="3381625" cy="5679077"/>
          </a:xfrm>
          <a:custGeom>
            <a:avLst/>
            <a:gdLst/>
            <a:ahLst/>
            <a:cxnLst/>
            <a:rect l="l" t="t" r="r" b="b"/>
            <a:pathLst>
              <a:path w="1438367" h="2206878">
                <a:moveTo>
                  <a:pt x="64840" y="0"/>
                </a:moveTo>
                <a:lnTo>
                  <a:pt x="1373527" y="0"/>
                </a:lnTo>
                <a:cubicBezTo>
                  <a:pt x="1390724" y="0"/>
                  <a:pt x="1407216" y="6831"/>
                  <a:pt x="1419376" y="18991"/>
                </a:cubicBezTo>
                <a:cubicBezTo>
                  <a:pt x="1431536" y="31151"/>
                  <a:pt x="1438367" y="47643"/>
                  <a:pt x="1438367" y="64840"/>
                </a:cubicBezTo>
                <a:lnTo>
                  <a:pt x="1438367" y="2142039"/>
                </a:lnTo>
                <a:cubicBezTo>
                  <a:pt x="1438367" y="2159235"/>
                  <a:pt x="1431536" y="2175727"/>
                  <a:pt x="1419376" y="2187887"/>
                </a:cubicBezTo>
                <a:cubicBezTo>
                  <a:pt x="1407216" y="2200047"/>
                  <a:pt x="1390724" y="2206878"/>
                  <a:pt x="1373527" y="2206878"/>
                </a:cubicBezTo>
                <a:lnTo>
                  <a:pt x="64840" y="2206878"/>
                </a:lnTo>
                <a:cubicBezTo>
                  <a:pt x="47643" y="2206878"/>
                  <a:pt x="31151" y="2200047"/>
                  <a:pt x="18991" y="2187887"/>
                </a:cubicBezTo>
                <a:cubicBezTo>
                  <a:pt x="6831" y="2175727"/>
                  <a:pt x="0" y="2159235"/>
                  <a:pt x="0" y="2142039"/>
                </a:cubicBezTo>
                <a:lnTo>
                  <a:pt x="0" y="64840"/>
                </a:lnTo>
                <a:cubicBezTo>
                  <a:pt x="0" y="47643"/>
                  <a:pt x="6831" y="31151"/>
                  <a:pt x="18991" y="18991"/>
                </a:cubicBezTo>
                <a:cubicBezTo>
                  <a:pt x="31151" y="6831"/>
                  <a:pt x="47643" y="0"/>
                  <a:pt x="64840" y="0"/>
                </a:cubicBezTo>
                <a:close/>
              </a:path>
            </a:pathLst>
          </a:custGeom>
          <a:solidFill>
            <a:srgbClr val="FFFFFF"/>
          </a:solidFill>
          <a:ln w="47625" cap="rnd">
            <a:solidFill>
              <a:srgbClr val="95B178"/>
            </a:solidFill>
            <a:prstDash val="solid"/>
            <a:round/>
          </a:ln>
        </p:spPr>
        <p:txBody>
          <a:bodyPr/>
          <a:lstStyle/>
          <a:p>
            <a:endParaRPr lang="en-US"/>
          </a:p>
        </p:txBody>
      </p:sp>
      <p:sp>
        <p:nvSpPr>
          <p:cNvPr id="25" name="TextBox 33">
            <a:extLst>
              <a:ext uri="{FF2B5EF4-FFF2-40B4-BE49-F238E27FC236}">
                <a16:creationId xmlns:a16="http://schemas.microsoft.com/office/drawing/2014/main" id="{EB8B891B-CCF1-44DC-BFEC-7433470E11F8}"/>
              </a:ext>
            </a:extLst>
          </p:cNvPr>
          <p:cNvSpPr txBox="1"/>
          <p:nvPr/>
        </p:nvSpPr>
        <p:spPr>
          <a:xfrm>
            <a:off x="11117597" y="6850931"/>
            <a:ext cx="3151394" cy="2037674"/>
          </a:xfrm>
          <a:prstGeom prst="rect">
            <a:avLst/>
          </a:prstGeom>
        </p:spPr>
        <p:txBody>
          <a:bodyPr lIns="0" tIns="0" rIns="0" bIns="0" rtlCol="0" anchor="t">
            <a:spAutoFit/>
          </a:bodyPr>
          <a:lstStyle/>
          <a:p>
            <a:pPr marL="0" lvl="0" indent="0" algn="ctr">
              <a:lnSpc>
                <a:spcPts val="2297"/>
              </a:lnSpc>
            </a:pPr>
            <a:r>
              <a:rPr lang="en-US" sz="1584" dirty="0">
                <a:solidFill>
                  <a:srgbClr val="343432"/>
                </a:solidFill>
                <a:latin typeface="Open Sauce"/>
                <a:ea typeface="Open Sauce"/>
                <a:cs typeface="Open Sauce"/>
                <a:sym typeface="Open Sauce"/>
              </a:rPr>
              <a:t>Executive Coaching</a:t>
            </a:r>
          </a:p>
          <a:p>
            <a:pPr marL="0" lvl="0" indent="0" algn="ctr">
              <a:lnSpc>
                <a:spcPts val="2297"/>
              </a:lnSpc>
            </a:pPr>
            <a:endParaRPr lang="en-US" sz="1584" dirty="0">
              <a:solidFill>
                <a:srgbClr val="343432"/>
              </a:solidFill>
              <a:latin typeface="Open Sauce"/>
              <a:ea typeface="Open Sauce"/>
              <a:cs typeface="Open Sauce"/>
              <a:sym typeface="Open Sauce"/>
            </a:endParaRPr>
          </a:p>
          <a:p>
            <a:pPr marL="0" lvl="0" indent="0" algn="ctr">
              <a:lnSpc>
                <a:spcPts val="2297"/>
              </a:lnSpc>
            </a:pPr>
            <a:r>
              <a:rPr lang="en-US" sz="1584" dirty="0">
                <a:solidFill>
                  <a:srgbClr val="343432"/>
                </a:solidFill>
                <a:latin typeface="Open Sauce"/>
                <a:ea typeface="Open Sauce"/>
                <a:cs typeface="Open Sauce"/>
                <a:sym typeface="Open Sauce"/>
              </a:rPr>
              <a:t>Discrimination-sensitive coach who engages participants with context, perspective, and thoughtful dialogue about Germany. </a:t>
            </a:r>
          </a:p>
        </p:txBody>
      </p:sp>
      <p:grpSp>
        <p:nvGrpSpPr>
          <p:cNvPr id="34" name="Group 46">
            <a:extLst>
              <a:ext uri="{FF2B5EF4-FFF2-40B4-BE49-F238E27FC236}">
                <a16:creationId xmlns:a16="http://schemas.microsoft.com/office/drawing/2014/main" id="{D3B24703-EE28-D14D-AB1D-B95E57460300}"/>
              </a:ext>
            </a:extLst>
          </p:cNvPr>
          <p:cNvGrpSpPr/>
          <p:nvPr/>
        </p:nvGrpSpPr>
        <p:grpSpPr>
          <a:xfrm>
            <a:off x="11413733" y="6368108"/>
            <a:ext cx="2550458" cy="414142"/>
            <a:chOff x="0" y="0"/>
            <a:chExt cx="1937268" cy="314573"/>
          </a:xfrm>
        </p:grpSpPr>
        <p:sp>
          <p:nvSpPr>
            <p:cNvPr id="35" name="Freeform 47">
              <a:extLst>
                <a:ext uri="{FF2B5EF4-FFF2-40B4-BE49-F238E27FC236}">
                  <a16:creationId xmlns:a16="http://schemas.microsoft.com/office/drawing/2014/main" id="{F3E13FB6-BE7C-DE99-449D-2B1CF4761EE1}"/>
                </a:ext>
              </a:extLst>
            </p:cNvPr>
            <p:cNvSpPr/>
            <p:nvPr/>
          </p:nvSpPr>
          <p:spPr>
            <a:xfrm>
              <a:off x="0" y="0"/>
              <a:ext cx="1937268" cy="314573"/>
            </a:xfrm>
            <a:custGeom>
              <a:avLst/>
              <a:gdLst/>
              <a:ahLst/>
              <a:cxnLst/>
              <a:rect l="l" t="t" r="r" b="b"/>
              <a:pathLst>
                <a:path w="1937268" h="314573">
                  <a:moveTo>
                    <a:pt x="124456" y="0"/>
                  </a:moveTo>
                  <a:lnTo>
                    <a:pt x="1812812" y="0"/>
                  </a:lnTo>
                  <a:cubicBezTo>
                    <a:pt x="1845820" y="0"/>
                    <a:pt x="1877476" y="13112"/>
                    <a:pt x="1900816" y="36452"/>
                  </a:cubicBezTo>
                  <a:cubicBezTo>
                    <a:pt x="1924156" y="59792"/>
                    <a:pt x="1937268" y="91448"/>
                    <a:pt x="1937268" y="124456"/>
                  </a:cubicBezTo>
                  <a:lnTo>
                    <a:pt x="1937268" y="190117"/>
                  </a:lnTo>
                  <a:cubicBezTo>
                    <a:pt x="1937268" y="223125"/>
                    <a:pt x="1924156" y="254781"/>
                    <a:pt x="1900816" y="278121"/>
                  </a:cubicBezTo>
                  <a:cubicBezTo>
                    <a:pt x="1877476" y="301461"/>
                    <a:pt x="1845820" y="314573"/>
                    <a:pt x="1812812" y="314573"/>
                  </a:cubicBezTo>
                  <a:lnTo>
                    <a:pt x="124456" y="314573"/>
                  </a:lnTo>
                  <a:cubicBezTo>
                    <a:pt x="91448" y="314573"/>
                    <a:pt x="59792" y="301461"/>
                    <a:pt x="36452" y="278121"/>
                  </a:cubicBezTo>
                  <a:cubicBezTo>
                    <a:pt x="13112" y="254781"/>
                    <a:pt x="0" y="223125"/>
                    <a:pt x="0" y="190117"/>
                  </a:cubicBezTo>
                  <a:lnTo>
                    <a:pt x="0" y="124456"/>
                  </a:lnTo>
                  <a:cubicBezTo>
                    <a:pt x="0" y="91448"/>
                    <a:pt x="13112" y="59792"/>
                    <a:pt x="36452" y="36452"/>
                  </a:cubicBezTo>
                  <a:cubicBezTo>
                    <a:pt x="59792" y="13112"/>
                    <a:pt x="91448" y="0"/>
                    <a:pt x="124456" y="0"/>
                  </a:cubicBezTo>
                  <a:close/>
                </a:path>
              </a:pathLst>
            </a:custGeom>
            <a:solidFill>
              <a:srgbClr val="AC1713"/>
            </a:solidFill>
            <a:ln cap="rnd">
              <a:noFill/>
              <a:prstDash val="solid"/>
              <a:round/>
            </a:ln>
          </p:spPr>
          <p:txBody>
            <a:bodyPr/>
            <a:lstStyle/>
            <a:p>
              <a:endParaRPr lang="en-US" dirty="0"/>
            </a:p>
          </p:txBody>
        </p:sp>
        <p:sp>
          <p:nvSpPr>
            <p:cNvPr id="36" name="TextBox 48">
              <a:extLst>
                <a:ext uri="{FF2B5EF4-FFF2-40B4-BE49-F238E27FC236}">
                  <a16:creationId xmlns:a16="http://schemas.microsoft.com/office/drawing/2014/main" id="{B9E615F9-6DF1-9CD2-0BF4-66CFD1BAD279}"/>
                </a:ext>
              </a:extLst>
            </p:cNvPr>
            <p:cNvSpPr txBox="1"/>
            <p:nvPr/>
          </p:nvSpPr>
          <p:spPr>
            <a:xfrm>
              <a:off x="0" y="-28575"/>
              <a:ext cx="1937268" cy="343148"/>
            </a:xfrm>
            <a:prstGeom prst="rect">
              <a:avLst/>
            </a:prstGeom>
          </p:spPr>
          <p:txBody>
            <a:bodyPr lIns="0" tIns="0" rIns="0" bIns="0" rtlCol="0" anchor="ctr"/>
            <a:lstStyle/>
            <a:p>
              <a:pPr marL="0" lvl="0" indent="0" algn="ctr">
                <a:lnSpc>
                  <a:spcPts val="2484"/>
                </a:lnSpc>
                <a:spcBef>
                  <a:spcPct val="0"/>
                </a:spcBef>
              </a:pPr>
              <a:r>
                <a:rPr lang="en-US" dirty="0">
                  <a:solidFill>
                    <a:srgbClr val="FFFFFF"/>
                  </a:solidFill>
                  <a:latin typeface="Open Sauce"/>
                  <a:ea typeface="Open Sauce"/>
                  <a:cs typeface="Open Sauce"/>
                  <a:sym typeface="Open Sauce"/>
                </a:rPr>
                <a:t>Eka Neumann  </a:t>
              </a:r>
              <a:endParaRPr lang="en-US" sz="1800" dirty="0">
                <a:solidFill>
                  <a:srgbClr val="FFFFFF"/>
                </a:solidFill>
                <a:latin typeface="Open Sauce"/>
                <a:ea typeface="Open Sauce"/>
                <a:cs typeface="Open Sauce"/>
                <a:sym typeface="Open Sauce"/>
              </a:endParaRPr>
            </a:p>
          </p:txBody>
        </p:sp>
      </p:grpSp>
      <p:sp>
        <p:nvSpPr>
          <p:cNvPr id="37" name="Freeform 10">
            <a:extLst>
              <a:ext uri="{FF2B5EF4-FFF2-40B4-BE49-F238E27FC236}">
                <a16:creationId xmlns:a16="http://schemas.microsoft.com/office/drawing/2014/main" id="{C55CDBD3-D680-9977-D343-60A283A0F0F7}"/>
              </a:ext>
            </a:extLst>
          </p:cNvPr>
          <p:cNvSpPr/>
          <p:nvPr/>
        </p:nvSpPr>
        <p:spPr>
          <a:xfrm>
            <a:off x="14433326" y="8769055"/>
            <a:ext cx="3638011" cy="458785"/>
          </a:xfrm>
          <a:custGeom>
            <a:avLst/>
            <a:gdLst/>
            <a:ahLst/>
            <a:cxnLst/>
            <a:rect l="l" t="t" r="r" b="b"/>
            <a:pathLst>
              <a:path w="3638011" h="458785">
                <a:moveTo>
                  <a:pt x="0" y="0"/>
                </a:moveTo>
                <a:lnTo>
                  <a:pt x="3638011" y="0"/>
                </a:lnTo>
                <a:lnTo>
                  <a:pt x="3638011" y="458785"/>
                </a:lnTo>
                <a:lnTo>
                  <a:pt x="0" y="458785"/>
                </a:lnTo>
                <a:lnTo>
                  <a:pt x="0" y="0"/>
                </a:lnTo>
                <a:close/>
              </a:path>
            </a:pathLst>
          </a:custGeom>
          <a:blipFill>
            <a:blip r:embed="rId2">
              <a:alphaModFix amt="67000"/>
            </a:blip>
            <a:stretch>
              <a:fillRect t="-56610"/>
            </a:stretch>
          </a:blipFill>
        </p:spPr>
        <p:txBody>
          <a:bodyPr/>
          <a:lstStyle/>
          <a:p>
            <a:endParaRPr lang="en-US"/>
          </a:p>
        </p:txBody>
      </p:sp>
      <p:sp>
        <p:nvSpPr>
          <p:cNvPr id="38" name="Freeform 23">
            <a:extLst>
              <a:ext uri="{FF2B5EF4-FFF2-40B4-BE49-F238E27FC236}">
                <a16:creationId xmlns:a16="http://schemas.microsoft.com/office/drawing/2014/main" id="{EDC02545-B8CF-76FB-C043-5D82B94792DB}"/>
              </a:ext>
            </a:extLst>
          </p:cNvPr>
          <p:cNvSpPr/>
          <p:nvPr/>
        </p:nvSpPr>
        <p:spPr>
          <a:xfrm>
            <a:off x="14585726" y="3224626"/>
            <a:ext cx="3381625" cy="5679077"/>
          </a:xfrm>
          <a:custGeom>
            <a:avLst/>
            <a:gdLst/>
            <a:ahLst/>
            <a:cxnLst/>
            <a:rect l="l" t="t" r="r" b="b"/>
            <a:pathLst>
              <a:path w="1438367" h="2206878">
                <a:moveTo>
                  <a:pt x="64840" y="0"/>
                </a:moveTo>
                <a:lnTo>
                  <a:pt x="1373527" y="0"/>
                </a:lnTo>
                <a:cubicBezTo>
                  <a:pt x="1390724" y="0"/>
                  <a:pt x="1407216" y="6831"/>
                  <a:pt x="1419376" y="18991"/>
                </a:cubicBezTo>
                <a:cubicBezTo>
                  <a:pt x="1431536" y="31151"/>
                  <a:pt x="1438367" y="47643"/>
                  <a:pt x="1438367" y="64840"/>
                </a:cubicBezTo>
                <a:lnTo>
                  <a:pt x="1438367" y="2142039"/>
                </a:lnTo>
                <a:cubicBezTo>
                  <a:pt x="1438367" y="2159235"/>
                  <a:pt x="1431536" y="2175727"/>
                  <a:pt x="1419376" y="2187887"/>
                </a:cubicBezTo>
                <a:cubicBezTo>
                  <a:pt x="1407216" y="2200047"/>
                  <a:pt x="1390724" y="2206878"/>
                  <a:pt x="1373527" y="2206878"/>
                </a:cubicBezTo>
                <a:lnTo>
                  <a:pt x="64840" y="2206878"/>
                </a:lnTo>
                <a:cubicBezTo>
                  <a:pt x="47643" y="2206878"/>
                  <a:pt x="31151" y="2200047"/>
                  <a:pt x="18991" y="2187887"/>
                </a:cubicBezTo>
                <a:cubicBezTo>
                  <a:pt x="6831" y="2175727"/>
                  <a:pt x="0" y="2159235"/>
                  <a:pt x="0" y="2142039"/>
                </a:cubicBezTo>
                <a:lnTo>
                  <a:pt x="0" y="64840"/>
                </a:lnTo>
                <a:cubicBezTo>
                  <a:pt x="0" y="47643"/>
                  <a:pt x="6831" y="31151"/>
                  <a:pt x="18991" y="18991"/>
                </a:cubicBezTo>
                <a:cubicBezTo>
                  <a:pt x="31151" y="6831"/>
                  <a:pt x="47643" y="0"/>
                  <a:pt x="64840" y="0"/>
                </a:cubicBezTo>
                <a:close/>
              </a:path>
            </a:pathLst>
          </a:custGeom>
          <a:solidFill>
            <a:srgbClr val="FFFFFF"/>
          </a:solidFill>
          <a:ln w="47625" cap="rnd">
            <a:solidFill>
              <a:srgbClr val="95B178"/>
            </a:solidFill>
            <a:prstDash val="solid"/>
            <a:round/>
          </a:ln>
        </p:spPr>
        <p:txBody>
          <a:bodyPr/>
          <a:lstStyle/>
          <a:p>
            <a:endParaRPr lang="en-US"/>
          </a:p>
        </p:txBody>
      </p:sp>
      <p:sp>
        <p:nvSpPr>
          <p:cNvPr id="39" name="TextBox 33">
            <a:extLst>
              <a:ext uri="{FF2B5EF4-FFF2-40B4-BE49-F238E27FC236}">
                <a16:creationId xmlns:a16="http://schemas.microsoft.com/office/drawing/2014/main" id="{230D9B04-08C7-3BB1-1FD7-BE2888903DB7}"/>
              </a:ext>
            </a:extLst>
          </p:cNvPr>
          <p:cNvSpPr txBox="1"/>
          <p:nvPr/>
        </p:nvSpPr>
        <p:spPr>
          <a:xfrm>
            <a:off x="14710932" y="6839716"/>
            <a:ext cx="3151394" cy="1742721"/>
          </a:xfrm>
          <a:prstGeom prst="rect">
            <a:avLst/>
          </a:prstGeom>
        </p:spPr>
        <p:txBody>
          <a:bodyPr lIns="0" tIns="0" rIns="0" bIns="0" rtlCol="0" anchor="t">
            <a:spAutoFit/>
          </a:bodyPr>
          <a:lstStyle/>
          <a:p>
            <a:pPr marL="0" lvl="0" indent="0" algn="ctr">
              <a:lnSpc>
                <a:spcPts val="2297"/>
              </a:lnSpc>
            </a:pPr>
            <a:r>
              <a:rPr lang="en-US" sz="1584" dirty="0">
                <a:solidFill>
                  <a:srgbClr val="343432"/>
                </a:solidFill>
                <a:latin typeface="Open Sauce"/>
                <a:ea typeface="Open Sauce"/>
                <a:cs typeface="Open Sauce"/>
                <a:sym typeface="Open Sauce"/>
              </a:rPr>
              <a:t>Tour Guide &amp; Podcast Host</a:t>
            </a:r>
          </a:p>
          <a:p>
            <a:pPr marL="0" lvl="0" indent="0" algn="ctr">
              <a:lnSpc>
                <a:spcPts val="2297"/>
              </a:lnSpc>
            </a:pPr>
            <a:endParaRPr lang="en-US" sz="1200" dirty="0">
              <a:solidFill>
                <a:srgbClr val="343432"/>
              </a:solidFill>
              <a:latin typeface="Open Sauce"/>
              <a:ea typeface="Open Sauce"/>
              <a:cs typeface="Open Sauce"/>
              <a:sym typeface="Open Sauce"/>
            </a:endParaRPr>
          </a:p>
          <a:p>
            <a:pPr marL="0" lvl="0" indent="0" algn="ctr">
              <a:lnSpc>
                <a:spcPts val="2297"/>
              </a:lnSpc>
            </a:pPr>
            <a:r>
              <a:rPr lang="en-US" sz="1584" dirty="0">
                <a:solidFill>
                  <a:srgbClr val="343432"/>
                </a:solidFill>
                <a:latin typeface="Open Sauce"/>
                <a:ea typeface="Open Sauce"/>
                <a:cs typeface="Open Sauce"/>
                <a:sym typeface="Open Sauce"/>
              </a:rPr>
              <a:t>A California native with an MA in History Warfare, has lived in Berlin since 2018 and regularly leads U.S. groups on tours.</a:t>
            </a:r>
          </a:p>
        </p:txBody>
      </p:sp>
      <p:grpSp>
        <p:nvGrpSpPr>
          <p:cNvPr id="44" name="Group 46">
            <a:extLst>
              <a:ext uri="{FF2B5EF4-FFF2-40B4-BE49-F238E27FC236}">
                <a16:creationId xmlns:a16="http://schemas.microsoft.com/office/drawing/2014/main" id="{576363BA-21C5-C046-804A-5DB88FC382CE}"/>
              </a:ext>
            </a:extLst>
          </p:cNvPr>
          <p:cNvGrpSpPr/>
          <p:nvPr/>
        </p:nvGrpSpPr>
        <p:grpSpPr>
          <a:xfrm>
            <a:off x="15007068" y="6356893"/>
            <a:ext cx="2550458" cy="414142"/>
            <a:chOff x="0" y="0"/>
            <a:chExt cx="1937268" cy="314573"/>
          </a:xfrm>
        </p:grpSpPr>
        <p:sp>
          <p:nvSpPr>
            <p:cNvPr id="45" name="Freeform 47">
              <a:extLst>
                <a:ext uri="{FF2B5EF4-FFF2-40B4-BE49-F238E27FC236}">
                  <a16:creationId xmlns:a16="http://schemas.microsoft.com/office/drawing/2014/main" id="{3331B0C2-6FFE-6C1B-FD9F-37D9F2EC35C1}"/>
                </a:ext>
              </a:extLst>
            </p:cNvPr>
            <p:cNvSpPr/>
            <p:nvPr/>
          </p:nvSpPr>
          <p:spPr>
            <a:xfrm>
              <a:off x="0" y="0"/>
              <a:ext cx="1937268" cy="314573"/>
            </a:xfrm>
            <a:custGeom>
              <a:avLst/>
              <a:gdLst/>
              <a:ahLst/>
              <a:cxnLst/>
              <a:rect l="l" t="t" r="r" b="b"/>
              <a:pathLst>
                <a:path w="1937268" h="314573">
                  <a:moveTo>
                    <a:pt x="124456" y="0"/>
                  </a:moveTo>
                  <a:lnTo>
                    <a:pt x="1812812" y="0"/>
                  </a:lnTo>
                  <a:cubicBezTo>
                    <a:pt x="1845820" y="0"/>
                    <a:pt x="1877476" y="13112"/>
                    <a:pt x="1900816" y="36452"/>
                  </a:cubicBezTo>
                  <a:cubicBezTo>
                    <a:pt x="1924156" y="59792"/>
                    <a:pt x="1937268" y="91448"/>
                    <a:pt x="1937268" y="124456"/>
                  </a:cubicBezTo>
                  <a:lnTo>
                    <a:pt x="1937268" y="190117"/>
                  </a:lnTo>
                  <a:cubicBezTo>
                    <a:pt x="1937268" y="223125"/>
                    <a:pt x="1924156" y="254781"/>
                    <a:pt x="1900816" y="278121"/>
                  </a:cubicBezTo>
                  <a:cubicBezTo>
                    <a:pt x="1877476" y="301461"/>
                    <a:pt x="1845820" y="314573"/>
                    <a:pt x="1812812" y="314573"/>
                  </a:cubicBezTo>
                  <a:lnTo>
                    <a:pt x="124456" y="314573"/>
                  </a:lnTo>
                  <a:cubicBezTo>
                    <a:pt x="91448" y="314573"/>
                    <a:pt x="59792" y="301461"/>
                    <a:pt x="36452" y="278121"/>
                  </a:cubicBezTo>
                  <a:cubicBezTo>
                    <a:pt x="13112" y="254781"/>
                    <a:pt x="0" y="223125"/>
                    <a:pt x="0" y="190117"/>
                  </a:cubicBezTo>
                  <a:lnTo>
                    <a:pt x="0" y="124456"/>
                  </a:lnTo>
                  <a:cubicBezTo>
                    <a:pt x="0" y="91448"/>
                    <a:pt x="13112" y="59792"/>
                    <a:pt x="36452" y="36452"/>
                  </a:cubicBezTo>
                  <a:cubicBezTo>
                    <a:pt x="59792" y="13112"/>
                    <a:pt x="91448" y="0"/>
                    <a:pt x="124456" y="0"/>
                  </a:cubicBezTo>
                  <a:close/>
                </a:path>
              </a:pathLst>
            </a:custGeom>
            <a:solidFill>
              <a:srgbClr val="AC1713"/>
            </a:solidFill>
            <a:ln cap="rnd">
              <a:noFill/>
              <a:prstDash val="solid"/>
              <a:round/>
            </a:ln>
          </p:spPr>
          <p:txBody>
            <a:bodyPr/>
            <a:lstStyle/>
            <a:p>
              <a:endParaRPr lang="en-US" dirty="0"/>
            </a:p>
          </p:txBody>
        </p:sp>
        <p:sp>
          <p:nvSpPr>
            <p:cNvPr id="54" name="TextBox 48">
              <a:extLst>
                <a:ext uri="{FF2B5EF4-FFF2-40B4-BE49-F238E27FC236}">
                  <a16:creationId xmlns:a16="http://schemas.microsoft.com/office/drawing/2014/main" id="{09C9525C-33EB-D405-1824-4C8CA71195E7}"/>
                </a:ext>
              </a:extLst>
            </p:cNvPr>
            <p:cNvSpPr txBox="1"/>
            <p:nvPr/>
          </p:nvSpPr>
          <p:spPr>
            <a:xfrm>
              <a:off x="0" y="-28575"/>
              <a:ext cx="1937268" cy="343148"/>
            </a:xfrm>
            <a:prstGeom prst="rect">
              <a:avLst/>
            </a:prstGeom>
          </p:spPr>
          <p:txBody>
            <a:bodyPr lIns="0" tIns="0" rIns="0" bIns="0" rtlCol="0" anchor="ctr"/>
            <a:lstStyle/>
            <a:p>
              <a:pPr marL="0" lvl="0" indent="0" algn="ctr">
                <a:lnSpc>
                  <a:spcPts val="2484"/>
                </a:lnSpc>
                <a:spcBef>
                  <a:spcPct val="0"/>
                </a:spcBef>
              </a:pPr>
              <a:r>
                <a:rPr lang="en-US" dirty="0">
                  <a:solidFill>
                    <a:srgbClr val="FFFFFF"/>
                  </a:solidFill>
                  <a:latin typeface="Open Sauce"/>
                  <a:ea typeface="Open Sauce"/>
                  <a:cs typeface="Open Sauce"/>
                  <a:sym typeface="Open Sauce"/>
                </a:rPr>
                <a:t>Hannah Schneider </a:t>
              </a:r>
              <a:endParaRPr lang="en-US" sz="1800" dirty="0">
                <a:solidFill>
                  <a:srgbClr val="FFFFFF"/>
                </a:solidFill>
                <a:latin typeface="Open Sauce"/>
                <a:ea typeface="Open Sauce"/>
                <a:cs typeface="Open Sauce"/>
                <a:sym typeface="Open Sauce"/>
              </a:endParaRPr>
            </a:p>
          </p:txBody>
        </p:sp>
      </p:grpSp>
      <p:pic>
        <p:nvPicPr>
          <p:cNvPr id="1026" name="Picture 2" descr="Eka Neumann">
            <a:extLst>
              <a:ext uri="{FF2B5EF4-FFF2-40B4-BE49-F238E27FC236}">
                <a16:creationId xmlns:a16="http://schemas.microsoft.com/office/drawing/2014/main" id="{304D1486-55A7-915F-8BCA-9860796A7C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0578" y="3469742"/>
            <a:ext cx="2916835" cy="2916835"/>
          </a:xfrm>
          <a:prstGeom prst="roundRect">
            <a:avLst/>
          </a:prstGeom>
          <a:noFill/>
          <a:extLst>
            <a:ext uri="{909E8E84-426E-40DD-AFC4-6F175D3DCCD1}">
              <a14:hiddenFill xmlns:a14="http://schemas.microsoft.com/office/drawing/2010/main">
                <a:solidFill>
                  <a:srgbClr val="FFFFFF"/>
                </a:solidFill>
              </a14:hiddenFill>
            </a:ext>
          </a:extLst>
        </p:spPr>
      </p:pic>
      <p:pic>
        <p:nvPicPr>
          <p:cNvPr id="1028" name="Picture 4" descr="Hannah Schneider">
            <a:extLst>
              <a:ext uri="{FF2B5EF4-FFF2-40B4-BE49-F238E27FC236}">
                <a16:creationId xmlns:a16="http://schemas.microsoft.com/office/drawing/2014/main" id="{40847FC2-6FB5-56B3-E300-84AE8E1063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33984" y="3469742"/>
            <a:ext cx="2905289" cy="2905289"/>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777219" y="3358829"/>
            <a:ext cx="6064231" cy="795212"/>
          </a:xfrm>
          <a:prstGeom prst="rect">
            <a:avLst/>
          </a:prstGeom>
        </p:spPr>
        <p:txBody>
          <a:bodyPr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Practicalities</a:t>
            </a:r>
          </a:p>
        </p:txBody>
      </p:sp>
      <p:sp>
        <p:nvSpPr>
          <p:cNvPr id="3" name="TextBox 3"/>
          <p:cNvSpPr txBox="1"/>
          <p:nvPr/>
        </p:nvSpPr>
        <p:spPr>
          <a:xfrm>
            <a:off x="1777219" y="4319575"/>
            <a:ext cx="6064231" cy="347916"/>
          </a:xfrm>
          <a:prstGeom prst="rect">
            <a:avLst/>
          </a:prstGeom>
        </p:spPr>
        <p:txBody>
          <a:bodyPr lIns="0" tIns="0" rIns="0" bIns="0" rtlCol="0" anchor="t">
            <a:spAutoFit/>
          </a:bodyPr>
          <a:lstStyle/>
          <a:p>
            <a:pPr marL="0" lvl="0" indent="0" algn="l">
              <a:lnSpc>
                <a:spcPts val="3021"/>
              </a:lnSpc>
            </a:pPr>
            <a:r>
              <a:rPr lang="en-US" sz="2014" dirty="0">
                <a:solidFill>
                  <a:srgbClr val="343432"/>
                </a:solidFill>
                <a:latin typeface="Open Sauce"/>
                <a:ea typeface="Open Sauce"/>
                <a:cs typeface="Open Sauce"/>
                <a:sym typeface="Open Sauce"/>
              </a:rPr>
              <a:t>Adaptor or Converter?  </a:t>
            </a:r>
          </a:p>
        </p:txBody>
      </p:sp>
      <p:sp>
        <p:nvSpPr>
          <p:cNvPr id="13" name="Freeform 13"/>
          <p:cNvSpPr/>
          <p:nvPr/>
        </p:nvSpPr>
        <p:spPr>
          <a:xfrm rot="-10800000">
            <a:off x="9028187" y="4380863"/>
            <a:ext cx="5128563" cy="381636"/>
          </a:xfrm>
          <a:custGeom>
            <a:avLst/>
            <a:gdLst/>
            <a:ahLst/>
            <a:cxnLst/>
            <a:rect l="l" t="t" r="r" b="b"/>
            <a:pathLst>
              <a:path w="5128563" h="381636">
                <a:moveTo>
                  <a:pt x="0" y="0"/>
                </a:moveTo>
                <a:lnTo>
                  <a:pt x="5128564" y="0"/>
                </a:lnTo>
                <a:lnTo>
                  <a:pt x="5128564" y="381637"/>
                </a:lnTo>
                <a:lnTo>
                  <a:pt x="0" y="381637"/>
                </a:lnTo>
                <a:lnTo>
                  <a:pt x="0" y="0"/>
                </a:lnTo>
                <a:close/>
              </a:path>
            </a:pathLst>
          </a:custGeom>
          <a:blipFill>
            <a:blip r:embed="rId2">
              <a:alphaModFix amt="72000"/>
            </a:blip>
            <a:stretch>
              <a:fillRect b="-286352"/>
            </a:stretch>
          </a:blipFill>
        </p:spPr>
        <p:txBody>
          <a:bodyPr/>
          <a:lstStyle/>
          <a:p>
            <a:endParaRPr lang="en-US"/>
          </a:p>
        </p:txBody>
      </p:sp>
      <p:grpSp>
        <p:nvGrpSpPr>
          <p:cNvPr id="14" name="Group 14"/>
          <p:cNvGrpSpPr/>
          <p:nvPr/>
        </p:nvGrpSpPr>
        <p:grpSpPr>
          <a:xfrm>
            <a:off x="8921546" y="1260635"/>
            <a:ext cx="5334876" cy="3120227"/>
            <a:chOff x="0" y="-38100"/>
            <a:chExt cx="1234628" cy="520874"/>
          </a:xfrm>
        </p:grpSpPr>
        <p:sp>
          <p:nvSpPr>
            <p:cNvPr id="15" name="Freeform 15"/>
            <p:cNvSpPr/>
            <p:nvPr/>
          </p:nvSpPr>
          <p:spPr>
            <a:xfrm>
              <a:off x="0" y="0"/>
              <a:ext cx="1234628" cy="482774"/>
            </a:xfrm>
            <a:custGeom>
              <a:avLst/>
              <a:gdLst/>
              <a:ahLst/>
              <a:cxnLst/>
              <a:rect l="l" t="t" r="r" b="b"/>
              <a:pathLst>
                <a:path w="1234628" h="482774">
                  <a:moveTo>
                    <a:pt x="46438" y="0"/>
                  </a:moveTo>
                  <a:lnTo>
                    <a:pt x="1188190" y="0"/>
                  </a:lnTo>
                  <a:cubicBezTo>
                    <a:pt x="1213837" y="0"/>
                    <a:pt x="1234628" y="20791"/>
                    <a:pt x="1234628" y="46438"/>
                  </a:cubicBezTo>
                  <a:lnTo>
                    <a:pt x="1234628" y="436336"/>
                  </a:lnTo>
                  <a:cubicBezTo>
                    <a:pt x="1234628" y="461983"/>
                    <a:pt x="1213837" y="482774"/>
                    <a:pt x="1188190" y="482774"/>
                  </a:cubicBezTo>
                  <a:lnTo>
                    <a:pt x="46438" y="482774"/>
                  </a:lnTo>
                  <a:cubicBezTo>
                    <a:pt x="20791" y="482774"/>
                    <a:pt x="0" y="461983"/>
                    <a:pt x="0" y="436336"/>
                  </a:cubicBezTo>
                  <a:lnTo>
                    <a:pt x="0" y="46438"/>
                  </a:lnTo>
                  <a:cubicBezTo>
                    <a:pt x="0" y="20791"/>
                    <a:pt x="20791" y="0"/>
                    <a:pt x="46438" y="0"/>
                  </a:cubicBezTo>
                  <a:close/>
                </a:path>
              </a:pathLst>
            </a:custGeom>
            <a:solidFill>
              <a:srgbClr val="FFFFFF"/>
            </a:solidFill>
            <a:ln w="104775" cap="rnd">
              <a:solidFill>
                <a:srgbClr val="95B178"/>
              </a:solidFill>
              <a:prstDash val="solid"/>
              <a:round/>
            </a:ln>
          </p:spPr>
          <p:txBody>
            <a:bodyPr/>
            <a:lstStyle/>
            <a:p>
              <a:endParaRPr lang="en-US"/>
            </a:p>
          </p:txBody>
        </p:sp>
        <p:sp>
          <p:nvSpPr>
            <p:cNvPr id="16" name="TextBox 16"/>
            <p:cNvSpPr txBox="1"/>
            <p:nvPr/>
          </p:nvSpPr>
          <p:spPr>
            <a:xfrm>
              <a:off x="0" y="-38100"/>
              <a:ext cx="1234628" cy="520874"/>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17" name="Group 17"/>
          <p:cNvGrpSpPr/>
          <p:nvPr/>
        </p:nvGrpSpPr>
        <p:grpSpPr>
          <a:xfrm>
            <a:off x="8307532" y="1444191"/>
            <a:ext cx="1228028" cy="1660497"/>
            <a:chOff x="0" y="-114300"/>
            <a:chExt cx="323431" cy="437332"/>
          </a:xfrm>
        </p:grpSpPr>
        <p:sp>
          <p:nvSpPr>
            <p:cNvPr id="18" name="Freeform 18"/>
            <p:cNvSpPr/>
            <p:nvPr/>
          </p:nvSpPr>
          <p:spPr>
            <a:xfrm>
              <a:off x="0" y="0"/>
              <a:ext cx="323431" cy="323032"/>
            </a:xfrm>
            <a:custGeom>
              <a:avLst/>
              <a:gdLst/>
              <a:ahLst/>
              <a:cxnLst/>
              <a:rect l="l" t="t" r="r" b="b"/>
              <a:pathLst>
                <a:path w="323431" h="323032">
                  <a:moveTo>
                    <a:pt x="0" y="0"/>
                  </a:moveTo>
                  <a:lnTo>
                    <a:pt x="323431" y="0"/>
                  </a:lnTo>
                  <a:lnTo>
                    <a:pt x="323431" y="323032"/>
                  </a:lnTo>
                  <a:lnTo>
                    <a:pt x="0" y="323032"/>
                  </a:lnTo>
                  <a:close/>
                </a:path>
              </a:pathLst>
            </a:custGeom>
            <a:solidFill>
              <a:srgbClr val="FFFFFF"/>
            </a:solidFill>
          </p:spPr>
          <p:txBody>
            <a:bodyPr/>
            <a:lstStyle/>
            <a:p>
              <a:endParaRPr lang="en-US" dirty="0"/>
            </a:p>
          </p:txBody>
        </p:sp>
        <p:sp>
          <p:nvSpPr>
            <p:cNvPr id="19" name="TextBox 19"/>
            <p:cNvSpPr txBox="1"/>
            <p:nvPr/>
          </p:nvSpPr>
          <p:spPr>
            <a:xfrm>
              <a:off x="0" y="-114300"/>
              <a:ext cx="323431" cy="437332"/>
            </a:xfrm>
            <a:prstGeom prst="rect">
              <a:avLst/>
            </a:prstGeom>
          </p:spPr>
          <p:txBody>
            <a:bodyPr lIns="50800" tIns="50800" rIns="50800" bIns="50800" rtlCol="0" anchor="ctr"/>
            <a:lstStyle/>
            <a:p>
              <a:pPr algn="ctr">
                <a:lnSpc>
                  <a:spcPts val="8076"/>
                </a:lnSpc>
              </a:pPr>
              <a:endParaRPr/>
            </a:p>
          </p:txBody>
        </p:sp>
      </p:grpSp>
      <p:sp>
        <p:nvSpPr>
          <p:cNvPr id="20" name="TextBox 20"/>
          <p:cNvSpPr txBox="1"/>
          <p:nvPr/>
        </p:nvSpPr>
        <p:spPr>
          <a:xfrm>
            <a:off x="9584961" y="2179975"/>
            <a:ext cx="4183100" cy="1596078"/>
          </a:xfrm>
          <a:prstGeom prst="rect">
            <a:avLst/>
          </a:prstGeom>
        </p:spPr>
        <p:txBody>
          <a:bodyPr lIns="0" tIns="0" rIns="0" bIns="0" rtlCol="0" anchor="t">
            <a:spAutoFit/>
          </a:bodyPr>
          <a:lstStyle/>
          <a:p>
            <a:pPr marL="0" lvl="0" indent="0" algn="l">
              <a:lnSpc>
                <a:spcPts val="2065"/>
              </a:lnSpc>
              <a:spcBef>
                <a:spcPct val="0"/>
              </a:spcBef>
            </a:pPr>
            <a:r>
              <a:rPr lang="en-US" sz="1613" dirty="0">
                <a:solidFill>
                  <a:srgbClr val="231F20"/>
                </a:solidFill>
                <a:latin typeface="Open Sauce"/>
                <a:ea typeface="Open Sauce"/>
                <a:cs typeface="Open Sauce"/>
                <a:sym typeface="Open Sauce"/>
              </a:rPr>
              <a:t>Small device that allows you to plug your electrical devices into power outlets with a different socket shape. </a:t>
            </a:r>
          </a:p>
          <a:p>
            <a:pPr marL="0" lvl="0" indent="0" algn="l">
              <a:lnSpc>
                <a:spcPts val="2065"/>
              </a:lnSpc>
              <a:spcBef>
                <a:spcPct val="0"/>
              </a:spcBef>
            </a:pPr>
            <a:endParaRPr lang="en-US" sz="700" dirty="0">
              <a:solidFill>
                <a:srgbClr val="231F20"/>
              </a:solidFill>
              <a:latin typeface="Open Sauce"/>
              <a:ea typeface="Open Sauce"/>
              <a:cs typeface="Open Sauce"/>
              <a:sym typeface="Open Sauce"/>
            </a:endParaRPr>
          </a:p>
          <a:p>
            <a:pPr marL="0" lvl="0" indent="0" algn="l">
              <a:lnSpc>
                <a:spcPts val="2065"/>
              </a:lnSpc>
              <a:spcBef>
                <a:spcPct val="0"/>
              </a:spcBef>
            </a:pPr>
            <a:r>
              <a:rPr lang="en-US" sz="1613" dirty="0">
                <a:solidFill>
                  <a:srgbClr val="231F20"/>
                </a:solidFill>
                <a:latin typeface="Open Sauce"/>
                <a:ea typeface="Open Sauce"/>
                <a:cs typeface="Open Sauce"/>
                <a:sym typeface="Open Sauce"/>
              </a:rPr>
              <a:t>-Dual voltage devices (phones, laptops, etc.) only require an adaptor </a:t>
            </a:r>
          </a:p>
        </p:txBody>
      </p:sp>
      <p:sp>
        <p:nvSpPr>
          <p:cNvPr id="21" name="TextBox 21"/>
          <p:cNvSpPr txBox="1"/>
          <p:nvPr/>
        </p:nvSpPr>
        <p:spPr>
          <a:xfrm>
            <a:off x="9667546" y="1715095"/>
            <a:ext cx="4100514" cy="358047"/>
          </a:xfrm>
          <a:prstGeom prst="rect">
            <a:avLst/>
          </a:prstGeom>
        </p:spPr>
        <p:txBody>
          <a:bodyPr lIns="0" tIns="0" rIns="0" bIns="0" rtlCol="0" anchor="t">
            <a:spAutoFit/>
          </a:bodyPr>
          <a:lstStyle/>
          <a:p>
            <a:pPr marL="0" lvl="0" indent="0" algn="l">
              <a:lnSpc>
                <a:spcPts val="3017"/>
              </a:lnSpc>
              <a:spcBef>
                <a:spcPct val="0"/>
              </a:spcBef>
            </a:pPr>
            <a:r>
              <a:rPr lang="en-US" sz="2357" b="1" dirty="0">
                <a:solidFill>
                  <a:srgbClr val="333231"/>
                </a:solidFill>
                <a:latin typeface="Open Sauce Bold"/>
                <a:ea typeface="Open Sauce Bold"/>
                <a:cs typeface="Open Sauce Bold"/>
                <a:sym typeface="Open Sauce Bold"/>
              </a:rPr>
              <a:t>Adaptor</a:t>
            </a:r>
          </a:p>
        </p:txBody>
      </p:sp>
      <p:sp>
        <p:nvSpPr>
          <p:cNvPr id="22" name="Freeform 22"/>
          <p:cNvSpPr/>
          <p:nvPr/>
        </p:nvSpPr>
        <p:spPr>
          <a:xfrm rot="-10800000">
            <a:off x="9028187" y="9105264"/>
            <a:ext cx="5128563" cy="381636"/>
          </a:xfrm>
          <a:custGeom>
            <a:avLst/>
            <a:gdLst/>
            <a:ahLst/>
            <a:cxnLst/>
            <a:rect l="l" t="t" r="r" b="b"/>
            <a:pathLst>
              <a:path w="5128563" h="381636">
                <a:moveTo>
                  <a:pt x="0" y="0"/>
                </a:moveTo>
                <a:lnTo>
                  <a:pt x="5128564" y="0"/>
                </a:lnTo>
                <a:lnTo>
                  <a:pt x="5128564" y="381637"/>
                </a:lnTo>
                <a:lnTo>
                  <a:pt x="0" y="381637"/>
                </a:lnTo>
                <a:lnTo>
                  <a:pt x="0" y="0"/>
                </a:lnTo>
                <a:close/>
              </a:path>
            </a:pathLst>
          </a:custGeom>
          <a:blipFill>
            <a:blip r:embed="rId2">
              <a:alphaModFix amt="72000"/>
            </a:blip>
            <a:stretch>
              <a:fillRect b="-286352"/>
            </a:stretch>
          </a:blipFill>
        </p:spPr>
        <p:txBody>
          <a:bodyPr/>
          <a:lstStyle/>
          <a:p>
            <a:endParaRPr lang="en-US"/>
          </a:p>
        </p:txBody>
      </p:sp>
      <p:grpSp>
        <p:nvGrpSpPr>
          <p:cNvPr id="23" name="Group 23"/>
          <p:cNvGrpSpPr/>
          <p:nvPr/>
        </p:nvGrpSpPr>
        <p:grpSpPr>
          <a:xfrm>
            <a:off x="8921546" y="6105415"/>
            <a:ext cx="5334876" cy="2999848"/>
            <a:chOff x="0" y="0"/>
            <a:chExt cx="1234628" cy="482774"/>
          </a:xfrm>
        </p:grpSpPr>
        <p:sp>
          <p:nvSpPr>
            <p:cNvPr id="24" name="Freeform 24"/>
            <p:cNvSpPr/>
            <p:nvPr/>
          </p:nvSpPr>
          <p:spPr>
            <a:xfrm>
              <a:off x="0" y="0"/>
              <a:ext cx="1234628" cy="482774"/>
            </a:xfrm>
            <a:custGeom>
              <a:avLst/>
              <a:gdLst/>
              <a:ahLst/>
              <a:cxnLst/>
              <a:rect l="l" t="t" r="r" b="b"/>
              <a:pathLst>
                <a:path w="1234628" h="482774">
                  <a:moveTo>
                    <a:pt x="46438" y="0"/>
                  </a:moveTo>
                  <a:lnTo>
                    <a:pt x="1188190" y="0"/>
                  </a:lnTo>
                  <a:cubicBezTo>
                    <a:pt x="1213837" y="0"/>
                    <a:pt x="1234628" y="20791"/>
                    <a:pt x="1234628" y="46438"/>
                  </a:cubicBezTo>
                  <a:lnTo>
                    <a:pt x="1234628" y="436336"/>
                  </a:lnTo>
                  <a:cubicBezTo>
                    <a:pt x="1234628" y="461983"/>
                    <a:pt x="1213837" y="482774"/>
                    <a:pt x="1188190" y="482774"/>
                  </a:cubicBezTo>
                  <a:lnTo>
                    <a:pt x="46438" y="482774"/>
                  </a:lnTo>
                  <a:cubicBezTo>
                    <a:pt x="20791" y="482774"/>
                    <a:pt x="0" y="461983"/>
                    <a:pt x="0" y="436336"/>
                  </a:cubicBezTo>
                  <a:lnTo>
                    <a:pt x="0" y="46438"/>
                  </a:lnTo>
                  <a:cubicBezTo>
                    <a:pt x="0" y="20791"/>
                    <a:pt x="20791" y="0"/>
                    <a:pt x="46438" y="0"/>
                  </a:cubicBezTo>
                  <a:close/>
                </a:path>
              </a:pathLst>
            </a:custGeom>
            <a:solidFill>
              <a:srgbClr val="FFFFFF"/>
            </a:solidFill>
            <a:ln w="104775" cap="rnd">
              <a:solidFill>
                <a:srgbClr val="95B178"/>
              </a:solidFill>
              <a:prstDash val="solid"/>
              <a:round/>
            </a:ln>
          </p:spPr>
          <p:txBody>
            <a:bodyPr/>
            <a:lstStyle/>
            <a:p>
              <a:endParaRPr lang="en-US" dirty="0"/>
            </a:p>
          </p:txBody>
        </p:sp>
        <p:sp>
          <p:nvSpPr>
            <p:cNvPr id="25" name="TextBox 25"/>
            <p:cNvSpPr txBox="1"/>
            <p:nvPr/>
          </p:nvSpPr>
          <p:spPr>
            <a:xfrm>
              <a:off x="0" y="-38100"/>
              <a:ext cx="1234628" cy="520874"/>
            </a:xfrm>
            <a:prstGeom prst="rect">
              <a:avLst/>
            </a:prstGeom>
          </p:spPr>
          <p:txBody>
            <a:bodyPr lIns="50800" tIns="50800" rIns="50800" bIns="50800" rtlCol="0" anchor="ctr"/>
            <a:lstStyle/>
            <a:p>
              <a:pPr marL="0" lvl="0" indent="0" algn="ctr">
                <a:lnSpc>
                  <a:spcPts val="2756"/>
                </a:lnSpc>
                <a:spcBef>
                  <a:spcPct val="0"/>
                </a:spcBef>
              </a:pPr>
              <a:endParaRPr/>
            </a:p>
          </p:txBody>
        </p:sp>
      </p:grpSp>
      <p:grpSp>
        <p:nvGrpSpPr>
          <p:cNvPr id="26" name="Group 26"/>
          <p:cNvGrpSpPr/>
          <p:nvPr/>
        </p:nvGrpSpPr>
        <p:grpSpPr>
          <a:xfrm>
            <a:off x="8307532" y="6548284"/>
            <a:ext cx="1228028" cy="1226514"/>
            <a:chOff x="0" y="0"/>
            <a:chExt cx="323431" cy="323032"/>
          </a:xfrm>
        </p:grpSpPr>
        <p:sp>
          <p:nvSpPr>
            <p:cNvPr id="27" name="Freeform 27"/>
            <p:cNvSpPr/>
            <p:nvPr/>
          </p:nvSpPr>
          <p:spPr>
            <a:xfrm>
              <a:off x="0" y="0"/>
              <a:ext cx="323431" cy="323032"/>
            </a:xfrm>
            <a:custGeom>
              <a:avLst/>
              <a:gdLst/>
              <a:ahLst/>
              <a:cxnLst/>
              <a:rect l="l" t="t" r="r" b="b"/>
              <a:pathLst>
                <a:path w="323431" h="323032">
                  <a:moveTo>
                    <a:pt x="0" y="0"/>
                  </a:moveTo>
                  <a:lnTo>
                    <a:pt x="323431" y="0"/>
                  </a:lnTo>
                  <a:lnTo>
                    <a:pt x="323431" y="323032"/>
                  </a:lnTo>
                  <a:lnTo>
                    <a:pt x="0" y="323032"/>
                  </a:lnTo>
                  <a:close/>
                </a:path>
              </a:pathLst>
            </a:custGeom>
            <a:solidFill>
              <a:srgbClr val="FFFFFF"/>
            </a:solidFill>
          </p:spPr>
          <p:txBody>
            <a:bodyPr/>
            <a:lstStyle/>
            <a:p>
              <a:endParaRPr lang="en-US" dirty="0"/>
            </a:p>
          </p:txBody>
        </p:sp>
        <p:sp>
          <p:nvSpPr>
            <p:cNvPr id="28" name="TextBox 28"/>
            <p:cNvSpPr txBox="1"/>
            <p:nvPr/>
          </p:nvSpPr>
          <p:spPr>
            <a:xfrm>
              <a:off x="0" y="-114300"/>
              <a:ext cx="323431" cy="437332"/>
            </a:xfrm>
            <a:prstGeom prst="rect">
              <a:avLst/>
            </a:prstGeom>
          </p:spPr>
          <p:txBody>
            <a:bodyPr lIns="50800" tIns="50800" rIns="50800" bIns="50800" rtlCol="0" anchor="ctr"/>
            <a:lstStyle/>
            <a:p>
              <a:pPr algn="ctr">
                <a:lnSpc>
                  <a:spcPts val="8076"/>
                </a:lnSpc>
              </a:pPr>
              <a:endParaRPr/>
            </a:p>
          </p:txBody>
        </p:sp>
      </p:grpSp>
      <p:sp>
        <p:nvSpPr>
          <p:cNvPr id="29" name="TextBox 29"/>
          <p:cNvSpPr txBox="1"/>
          <p:nvPr/>
        </p:nvSpPr>
        <p:spPr>
          <a:xfrm>
            <a:off x="9584961" y="6860122"/>
            <a:ext cx="4183100" cy="1865382"/>
          </a:xfrm>
          <a:prstGeom prst="rect">
            <a:avLst/>
          </a:prstGeom>
        </p:spPr>
        <p:txBody>
          <a:bodyPr lIns="0" tIns="0" rIns="0" bIns="0" rtlCol="0" anchor="t">
            <a:spAutoFit/>
          </a:bodyPr>
          <a:lstStyle/>
          <a:p>
            <a:pPr marL="0" lvl="0" indent="0" algn="l">
              <a:lnSpc>
                <a:spcPts val="2065"/>
              </a:lnSpc>
              <a:spcBef>
                <a:spcPct val="0"/>
              </a:spcBef>
            </a:pPr>
            <a:r>
              <a:rPr lang="en-US" sz="1613" dirty="0">
                <a:solidFill>
                  <a:srgbClr val="231F20"/>
                </a:solidFill>
                <a:latin typeface="Open Sauce"/>
                <a:ea typeface="Open Sauce"/>
                <a:cs typeface="Open Sauce"/>
                <a:sym typeface="Open Sauce"/>
              </a:rPr>
              <a:t>A device that changes the electrical voltage from the power supply to match what your device needs.  </a:t>
            </a:r>
          </a:p>
          <a:p>
            <a:pPr marL="0" lvl="0" indent="0" algn="l">
              <a:lnSpc>
                <a:spcPts val="2065"/>
              </a:lnSpc>
              <a:spcBef>
                <a:spcPct val="0"/>
              </a:spcBef>
            </a:pPr>
            <a:endParaRPr lang="en-US" sz="1613" dirty="0">
              <a:solidFill>
                <a:srgbClr val="231F20"/>
              </a:solidFill>
              <a:latin typeface="Open Sauce"/>
              <a:ea typeface="Open Sauce"/>
              <a:cs typeface="Open Sauce"/>
              <a:sym typeface="Open Sauce"/>
            </a:endParaRPr>
          </a:p>
          <a:p>
            <a:pPr marL="0" lvl="0" indent="0" algn="l">
              <a:lnSpc>
                <a:spcPts val="2065"/>
              </a:lnSpc>
              <a:spcBef>
                <a:spcPct val="0"/>
              </a:spcBef>
            </a:pPr>
            <a:r>
              <a:rPr lang="en-US" sz="1613" dirty="0">
                <a:solidFill>
                  <a:srgbClr val="231F20"/>
                </a:solidFill>
                <a:latin typeface="Open Sauce"/>
                <a:ea typeface="Open Sauce"/>
                <a:cs typeface="Open Sauce"/>
                <a:sym typeface="Open Sauce"/>
              </a:rPr>
              <a:t>-Devices that are not dual voltage will require a converter (hairdryer, hair styling tools, etc.)</a:t>
            </a:r>
          </a:p>
        </p:txBody>
      </p:sp>
      <p:sp>
        <p:nvSpPr>
          <p:cNvPr id="30" name="TextBox 30"/>
          <p:cNvSpPr txBox="1"/>
          <p:nvPr/>
        </p:nvSpPr>
        <p:spPr>
          <a:xfrm>
            <a:off x="9667546" y="6395242"/>
            <a:ext cx="4100514" cy="358047"/>
          </a:xfrm>
          <a:prstGeom prst="rect">
            <a:avLst/>
          </a:prstGeom>
        </p:spPr>
        <p:txBody>
          <a:bodyPr lIns="0" tIns="0" rIns="0" bIns="0" rtlCol="0" anchor="t">
            <a:spAutoFit/>
          </a:bodyPr>
          <a:lstStyle/>
          <a:p>
            <a:pPr marL="0" lvl="0" indent="0" algn="l">
              <a:lnSpc>
                <a:spcPts val="3017"/>
              </a:lnSpc>
              <a:spcBef>
                <a:spcPct val="0"/>
              </a:spcBef>
            </a:pPr>
            <a:r>
              <a:rPr lang="en-US" sz="2357" b="1" dirty="0">
                <a:solidFill>
                  <a:srgbClr val="333231"/>
                </a:solidFill>
                <a:latin typeface="Open Sauce Bold"/>
                <a:ea typeface="Open Sauce Bold"/>
                <a:cs typeface="Open Sauce Bold"/>
                <a:sym typeface="Open Sauce Bold"/>
              </a:rPr>
              <a:t>Converter</a:t>
            </a:r>
          </a:p>
        </p:txBody>
      </p:sp>
      <p:sp>
        <p:nvSpPr>
          <p:cNvPr id="45" name="TextBox 45"/>
          <p:cNvSpPr txBox="1"/>
          <p:nvPr/>
        </p:nvSpPr>
        <p:spPr>
          <a:xfrm>
            <a:off x="4920280" y="8444226"/>
            <a:ext cx="961526" cy="1016999"/>
          </a:xfrm>
          <a:prstGeom prst="rect">
            <a:avLst/>
          </a:prstGeom>
        </p:spPr>
        <p:txBody>
          <a:bodyPr lIns="50800" tIns="50800" rIns="50800" bIns="50800" rtlCol="0" anchor="ctr"/>
          <a:lstStyle/>
          <a:p>
            <a:pPr marL="0" lvl="0" indent="0" algn="ctr">
              <a:lnSpc>
                <a:spcPts val="2756"/>
              </a:lnSpc>
              <a:spcBef>
                <a:spcPct val="0"/>
              </a:spcBef>
            </a:pPr>
            <a:endParaRPr/>
          </a:p>
        </p:txBody>
      </p:sp>
      <p:sp>
        <p:nvSpPr>
          <p:cNvPr id="46" name="Donut 45">
            <a:extLst>
              <a:ext uri="{FF2B5EF4-FFF2-40B4-BE49-F238E27FC236}">
                <a16:creationId xmlns:a16="http://schemas.microsoft.com/office/drawing/2014/main" id="{C02F1246-B8DF-8CBE-1F73-E605175CB16F}"/>
              </a:ext>
            </a:extLst>
          </p:cNvPr>
          <p:cNvSpPr>
            <a:spLocks noChangeAspect="1"/>
          </p:cNvSpPr>
          <p:nvPr/>
        </p:nvSpPr>
        <p:spPr>
          <a:xfrm>
            <a:off x="-1422150" y="6598461"/>
            <a:ext cx="5631639" cy="5631639"/>
          </a:xfrm>
          <a:prstGeom prst="donut">
            <a:avLst>
              <a:gd name="adj" fmla="val 11767"/>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9EADB988-4186-7335-18A3-D6BEB7708AC5}"/>
              </a:ext>
            </a:extLst>
          </p:cNvPr>
          <p:cNvSpPr/>
          <p:nvPr/>
        </p:nvSpPr>
        <p:spPr>
          <a:xfrm>
            <a:off x="3581400" y="6598461"/>
            <a:ext cx="914400" cy="914400"/>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6213E1A-B94C-276C-B9D2-076636A2C960}"/>
              </a:ext>
            </a:extLst>
          </p:cNvPr>
          <p:cNvSpPr>
            <a:spLocks noChangeAspect="1"/>
          </p:cNvSpPr>
          <p:nvPr/>
        </p:nvSpPr>
        <p:spPr>
          <a:xfrm>
            <a:off x="4972770" y="8052761"/>
            <a:ext cx="1473761" cy="1473761"/>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7B8F5B8D-9984-0E57-0E88-7340E7B5821F}"/>
              </a:ext>
            </a:extLst>
          </p:cNvPr>
          <p:cNvGrpSpPr/>
          <p:nvPr/>
        </p:nvGrpSpPr>
        <p:grpSpPr>
          <a:xfrm>
            <a:off x="14944646" y="-2577216"/>
            <a:ext cx="5479747" cy="5479747"/>
            <a:chOff x="14263391" y="5519084"/>
            <a:chExt cx="5479747" cy="5479747"/>
          </a:xfrm>
        </p:grpSpPr>
        <p:sp>
          <p:nvSpPr>
            <p:cNvPr id="49" name="Oval 48">
              <a:extLst>
                <a:ext uri="{FF2B5EF4-FFF2-40B4-BE49-F238E27FC236}">
                  <a16:creationId xmlns:a16="http://schemas.microsoft.com/office/drawing/2014/main" id="{993B7EA3-739D-C91E-8B2C-4864FEB34EBD}"/>
                </a:ext>
              </a:extLst>
            </p:cNvPr>
            <p:cNvSpPr>
              <a:spLocks noChangeAspect="1"/>
            </p:cNvSpPr>
            <p:nvPr/>
          </p:nvSpPr>
          <p:spPr>
            <a:xfrm>
              <a:off x="14263391" y="5519084"/>
              <a:ext cx="5479747" cy="5479747"/>
            </a:xfrm>
            <a:prstGeom prst="ellipse">
              <a:avLst/>
            </a:prstGeom>
            <a:solidFill>
              <a:srgbClr val="95B178">
                <a:alpha val="246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nut 49">
              <a:extLst>
                <a:ext uri="{FF2B5EF4-FFF2-40B4-BE49-F238E27FC236}">
                  <a16:creationId xmlns:a16="http://schemas.microsoft.com/office/drawing/2014/main" id="{26433B5E-59A8-10A5-5E43-637E7F7F3736}"/>
                </a:ext>
              </a:extLst>
            </p:cNvPr>
            <p:cNvSpPr>
              <a:spLocks noChangeAspect="1"/>
            </p:cNvSpPr>
            <p:nvPr/>
          </p:nvSpPr>
          <p:spPr>
            <a:xfrm>
              <a:off x="14710144" y="5920348"/>
              <a:ext cx="4648066" cy="4648066"/>
            </a:xfrm>
            <a:prstGeom prst="donut">
              <a:avLst>
                <a:gd name="adj" fmla="val 7159"/>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3" name="Graphic 52" descr="Plugged Unplugged outline">
            <a:extLst>
              <a:ext uri="{FF2B5EF4-FFF2-40B4-BE49-F238E27FC236}">
                <a16:creationId xmlns:a16="http://schemas.microsoft.com/office/drawing/2014/main" id="{E9FB904E-A516-0E7F-F9CB-F9C4C05EC9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400" y="2019300"/>
            <a:ext cx="914400" cy="914400"/>
          </a:xfrm>
          <a:prstGeom prst="rect">
            <a:avLst/>
          </a:prstGeom>
        </p:spPr>
      </p:pic>
      <p:pic>
        <p:nvPicPr>
          <p:cNvPr id="55" name="Graphic 54" descr="Plug outline">
            <a:extLst>
              <a:ext uri="{FF2B5EF4-FFF2-40B4-BE49-F238E27FC236}">
                <a16:creationId xmlns:a16="http://schemas.microsoft.com/office/drawing/2014/main" id="{6C3D02F6-649E-FAD6-C6DC-F862902427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6047" y="6717874"/>
            <a:ext cx="914400" cy="914400"/>
          </a:xfrm>
          <a:prstGeom prst="rect">
            <a:avLst/>
          </a:prstGeom>
        </p:spPr>
      </p:pic>
      <p:pic>
        <p:nvPicPr>
          <p:cNvPr id="8198" name="Picture 6" descr="Ceptics European Travel Plug Adapter Europe Power Adaptor Charger Dual Input - Ultra Compact - Light Weight - USA to any Type C Countries such as Italy, Iceland, Austria and More (CT-9C), white">
            <a:extLst>
              <a:ext uri="{FF2B5EF4-FFF2-40B4-BE49-F238E27FC236}">
                <a16:creationId xmlns:a16="http://schemas.microsoft.com/office/drawing/2014/main" id="{A14CA7BF-F9F7-80AF-4F1F-05404E9B7E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2350" y="2660650"/>
            <a:ext cx="8623300" cy="49657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Leadership Berlin – Netzwerk Verantwortung">
            <a:extLst>
              <a:ext uri="{FF2B5EF4-FFF2-40B4-BE49-F238E27FC236}">
                <a16:creationId xmlns:a16="http://schemas.microsoft.com/office/drawing/2014/main" id="{303A58CC-9694-9635-59B4-F9FFF9627A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3041F77-974B-FFC2-6050-A031FE2785A9}"/>
              </a:ext>
            </a:extLst>
          </p:cNvPr>
          <p:cNvPicPr>
            <a:picLocks noChangeAspect="1"/>
          </p:cNvPicPr>
          <p:nvPr/>
        </p:nvPicPr>
        <p:blipFill>
          <a:blip r:embed="rId9"/>
          <a:stretch>
            <a:fillRect/>
          </a:stretch>
        </p:blipFill>
        <p:spPr>
          <a:xfrm>
            <a:off x="10610370" y="2638315"/>
            <a:ext cx="6781800" cy="6934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nut 32">
            <a:extLst>
              <a:ext uri="{FF2B5EF4-FFF2-40B4-BE49-F238E27FC236}">
                <a16:creationId xmlns:a16="http://schemas.microsoft.com/office/drawing/2014/main" id="{9DBED6F8-8738-F304-F47A-B91D66F9025D}"/>
              </a:ext>
            </a:extLst>
          </p:cNvPr>
          <p:cNvSpPr>
            <a:spLocks noChangeAspect="1"/>
          </p:cNvSpPr>
          <p:nvPr/>
        </p:nvSpPr>
        <p:spPr>
          <a:xfrm>
            <a:off x="-1422150" y="6598461"/>
            <a:ext cx="5631639" cy="5631639"/>
          </a:xfrm>
          <a:prstGeom prst="donut">
            <a:avLst>
              <a:gd name="adj" fmla="val 11767"/>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B52183D3-7A4B-1A3F-1DA9-67E80E249139}"/>
              </a:ext>
            </a:extLst>
          </p:cNvPr>
          <p:cNvSpPr/>
          <p:nvPr/>
        </p:nvSpPr>
        <p:spPr>
          <a:xfrm>
            <a:off x="3581400" y="6598461"/>
            <a:ext cx="914400" cy="914400"/>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829F468-F403-D0B2-0353-9F3A2637E39D}"/>
              </a:ext>
            </a:extLst>
          </p:cNvPr>
          <p:cNvSpPr>
            <a:spLocks noChangeAspect="1"/>
          </p:cNvSpPr>
          <p:nvPr/>
        </p:nvSpPr>
        <p:spPr>
          <a:xfrm>
            <a:off x="4972770" y="8052761"/>
            <a:ext cx="1473761" cy="1473761"/>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
          <p:cNvGrpSpPr/>
          <p:nvPr/>
        </p:nvGrpSpPr>
        <p:grpSpPr>
          <a:xfrm>
            <a:off x="4324350" y="7087724"/>
            <a:ext cx="3086100" cy="1051732"/>
            <a:chOff x="0" y="0"/>
            <a:chExt cx="812800" cy="276999"/>
          </a:xfrm>
        </p:grpSpPr>
        <p:sp>
          <p:nvSpPr>
            <p:cNvPr id="3" name="Freeform 3"/>
            <p:cNvSpPr/>
            <p:nvPr/>
          </p:nvSpPr>
          <p:spPr>
            <a:xfrm>
              <a:off x="0" y="0"/>
              <a:ext cx="812800" cy="276999"/>
            </a:xfrm>
            <a:custGeom>
              <a:avLst/>
              <a:gdLst/>
              <a:ahLst/>
              <a:cxnLst/>
              <a:rect l="l" t="t" r="r" b="b"/>
              <a:pathLst>
                <a:path w="812800" h="276999">
                  <a:moveTo>
                    <a:pt x="0" y="0"/>
                  </a:moveTo>
                  <a:lnTo>
                    <a:pt x="812800" y="0"/>
                  </a:lnTo>
                  <a:lnTo>
                    <a:pt x="812800" y="276999"/>
                  </a:lnTo>
                  <a:lnTo>
                    <a:pt x="0" y="276999"/>
                  </a:lnTo>
                  <a:close/>
                </a:path>
              </a:pathLst>
            </a:custGeom>
            <a:solidFill>
              <a:srgbClr val="354290"/>
            </a:solidFill>
          </p:spPr>
          <p:txBody>
            <a:bodyPr/>
            <a:lstStyle/>
            <a:p>
              <a:endParaRPr lang="en-US" dirty="0"/>
            </a:p>
          </p:txBody>
        </p:sp>
        <p:sp>
          <p:nvSpPr>
            <p:cNvPr id="4" name="TextBox 4"/>
            <p:cNvSpPr txBox="1"/>
            <p:nvPr/>
          </p:nvSpPr>
          <p:spPr>
            <a:xfrm>
              <a:off x="0" y="-38100"/>
              <a:ext cx="812800" cy="315099"/>
            </a:xfrm>
            <a:prstGeom prst="rect">
              <a:avLst/>
            </a:prstGeom>
          </p:spPr>
          <p:txBody>
            <a:bodyPr lIns="50800" tIns="50800" rIns="50800" bIns="50800" rtlCol="0" anchor="ctr"/>
            <a:lstStyle/>
            <a:p>
              <a:pPr algn="ctr">
                <a:lnSpc>
                  <a:spcPts val="3035"/>
                </a:lnSpc>
              </a:pPr>
              <a:endParaRPr/>
            </a:p>
          </p:txBody>
        </p:sp>
      </p:grpSp>
      <p:sp>
        <p:nvSpPr>
          <p:cNvPr id="5" name="TextBox 5"/>
          <p:cNvSpPr txBox="1"/>
          <p:nvPr/>
        </p:nvSpPr>
        <p:spPr>
          <a:xfrm>
            <a:off x="4501808" y="7190842"/>
            <a:ext cx="2731184" cy="414313"/>
          </a:xfrm>
          <a:prstGeom prst="rect">
            <a:avLst/>
          </a:prstGeom>
        </p:spPr>
        <p:txBody>
          <a:bodyPr lIns="0" tIns="0" rIns="0" bIns="0" rtlCol="0" anchor="t">
            <a:spAutoFit/>
          </a:bodyPr>
          <a:lstStyle/>
          <a:p>
            <a:pPr marL="0" lvl="0" indent="0" algn="ctr">
              <a:lnSpc>
                <a:spcPts val="3413"/>
              </a:lnSpc>
              <a:spcBef>
                <a:spcPct val="0"/>
              </a:spcBef>
            </a:pPr>
            <a:r>
              <a:rPr lang="en-US" sz="2438" spc="9" dirty="0">
                <a:solidFill>
                  <a:srgbClr val="FFFBFB"/>
                </a:solidFill>
                <a:latin typeface="Open Sauce"/>
                <a:ea typeface="Open Sauce"/>
                <a:cs typeface="Open Sauce"/>
                <a:sym typeface="Open Sauce"/>
              </a:rPr>
              <a:t>Google Maps</a:t>
            </a:r>
          </a:p>
        </p:txBody>
      </p:sp>
      <p:sp>
        <p:nvSpPr>
          <p:cNvPr id="6" name="TextBox 6"/>
          <p:cNvSpPr txBox="1"/>
          <p:nvPr/>
        </p:nvSpPr>
        <p:spPr>
          <a:xfrm>
            <a:off x="4716352" y="7581900"/>
            <a:ext cx="2302097" cy="512576"/>
          </a:xfrm>
          <a:prstGeom prst="rect">
            <a:avLst/>
          </a:prstGeom>
        </p:spPr>
        <p:txBody>
          <a:bodyPr lIns="0" tIns="0" rIns="0" bIns="0" rtlCol="0" anchor="t">
            <a:spAutoFit/>
          </a:bodyPr>
          <a:lstStyle/>
          <a:p>
            <a:pPr algn="ctr">
              <a:lnSpc>
                <a:spcPts val="2104"/>
              </a:lnSpc>
            </a:pPr>
            <a:r>
              <a:rPr lang="en-US" sz="1400" spc="87" dirty="0">
                <a:solidFill>
                  <a:srgbClr val="95B178"/>
                </a:solidFill>
                <a:latin typeface="Open Sauce"/>
                <a:ea typeface="Open Sauce"/>
                <a:cs typeface="Open Sauce"/>
                <a:sym typeface="Open Sauce"/>
              </a:rPr>
              <a:t>Public Transportation Routing</a:t>
            </a:r>
          </a:p>
        </p:txBody>
      </p:sp>
      <p:sp>
        <p:nvSpPr>
          <p:cNvPr id="7" name="TextBox 7"/>
          <p:cNvSpPr txBox="1"/>
          <p:nvPr/>
        </p:nvSpPr>
        <p:spPr>
          <a:xfrm>
            <a:off x="1885579" y="2595688"/>
            <a:ext cx="6285737" cy="795212"/>
          </a:xfrm>
          <a:prstGeom prst="rect">
            <a:avLst/>
          </a:prstGeom>
        </p:spPr>
        <p:txBody>
          <a:bodyPr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Suggested Apps</a:t>
            </a:r>
          </a:p>
        </p:txBody>
      </p:sp>
      <p:grpSp>
        <p:nvGrpSpPr>
          <p:cNvPr id="10" name="Group 10"/>
          <p:cNvGrpSpPr/>
          <p:nvPr/>
        </p:nvGrpSpPr>
        <p:grpSpPr>
          <a:xfrm>
            <a:off x="11087100" y="7087724"/>
            <a:ext cx="3086100" cy="1051732"/>
            <a:chOff x="0" y="0"/>
            <a:chExt cx="812800" cy="276999"/>
          </a:xfrm>
        </p:grpSpPr>
        <p:sp>
          <p:nvSpPr>
            <p:cNvPr id="11" name="Freeform 11"/>
            <p:cNvSpPr/>
            <p:nvPr/>
          </p:nvSpPr>
          <p:spPr>
            <a:xfrm>
              <a:off x="0" y="0"/>
              <a:ext cx="812800" cy="276999"/>
            </a:xfrm>
            <a:custGeom>
              <a:avLst/>
              <a:gdLst/>
              <a:ahLst/>
              <a:cxnLst/>
              <a:rect l="l" t="t" r="r" b="b"/>
              <a:pathLst>
                <a:path w="812800" h="276999">
                  <a:moveTo>
                    <a:pt x="0" y="0"/>
                  </a:moveTo>
                  <a:lnTo>
                    <a:pt x="812800" y="0"/>
                  </a:lnTo>
                  <a:lnTo>
                    <a:pt x="812800" y="276999"/>
                  </a:lnTo>
                  <a:lnTo>
                    <a:pt x="0" y="276999"/>
                  </a:lnTo>
                  <a:close/>
                </a:path>
              </a:pathLst>
            </a:custGeom>
            <a:solidFill>
              <a:srgbClr val="354290"/>
            </a:solidFill>
          </p:spPr>
          <p:txBody>
            <a:bodyPr/>
            <a:lstStyle/>
            <a:p>
              <a:endParaRPr lang="en-US" dirty="0"/>
            </a:p>
          </p:txBody>
        </p:sp>
        <p:sp>
          <p:nvSpPr>
            <p:cNvPr id="12" name="TextBox 12"/>
            <p:cNvSpPr txBox="1"/>
            <p:nvPr/>
          </p:nvSpPr>
          <p:spPr>
            <a:xfrm>
              <a:off x="0" y="-38100"/>
              <a:ext cx="812800" cy="315099"/>
            </a:xfrm>
            <a:prstGeom prst="rect">
              <a:avLst/>
            </a:prstGeom>
          </p:spPr>
          <p:txBody>
            <a:bodyPr lIns="50800" tIns="50800" rIns="50800" bIns="50800" rtlCol="0" anchor="ctr"/>
            <a:lstStyle/>
            <a:p>
              <a:pPr algn="ctr">
                <a:lnSpc>
                  <a:spcPts val="3035"/>
                </a:lnSpc>
              </a:pPr>
              <a:endParaRPr/>
            </a:p>
          </p:txBody>
        </p:sp>
      </p:grpSp>
      <p:sp>
        <p:nvSpPr>
          <p:cNvPr id="13" name="TextBox 13"/>
          <p:cNvSpPr txBox="1"/>
          <p:nvPr/>
        </p:nvSpPr>
        <p:spPr>
          <a:xfrm>
            <a:off x="11264558" y="7190842"/>
            <a:ext cx="2731184" cy="414313"/>
          </a:xfrm>
          <a:prstGeom prst="rect">
            <a:avLst/>
          </a:prstGeom>
        </p:spPr>
        <p:txBody>
          <a:bodyPr lIns="0" tIns="0" rIns="0" bIns="0" rtlCol="0" anchor="t">
            <a:spAutoFit/>
          </a:bodyPr>
          <a:lstStyle/>
          <a:p>
            <a:pPr algn="ctr">
              <a:lnSpc>
                <a:spcPts val="3413"/>
              </a:lnSpc>
            </a:pPr>
            <a:r>
              <a:rPr lang="en-US" sz="2438" spc="9" dirty="0">
                <a:solidFill>
                  <a:srgbClr val="FFFBFB"/>
                </a:solidFill>
                <a:latin typeface="Open Sauce"/>
                <a:ea typeface="Open Sauce"/>
                <a:cs typeface="Open Sauce"/>
                <a:sym typeface="Open Sauce"/>
              </a:rPr>
              <a:t>WhatsApp</a:t>
            </a:r>
          </a:p>
        </p:txBody>
      </p:sp>
      <p:sp>
        <p:nvSpPr>
          <p:cNvPr id="14" name="TextBox 14"/>
          <p:cNvSpPr txBox="1"/>
          <p:nvPr/>
        </p:nvSpPr>
        <p:spPr>
          <a:xfrm>
            <a:off x="11479102" y="7690880"/>
            <a:ext cx="2302097" cy="249107"/>
          </a:xfrm>
          <a:prstGeom prst="rect">
            <a:avLst/>
          </a:prstGeom>
        </p:spPr>
        <p:txBody>
          <a:bodyPr lIns="0" tIns="0" rIns="0" bIns="0" rtlCol="0" anchor="t">
            <a:spAutoFit/>
          </a:bodyPr>
          <a:lstStyle/>
          <a:p>
            <a:pPr algn="ctr">
              <a:lnSpc>
                <a:spcPts val="2104"/>
              </a:lnSpc>
            </a:pPr>
            <a:r>
              <a:rPr lang="en-US" sz="1400" spc="87" dirty="0">
                <a:solidFill>
                  <a:srgbClr val="95B178"/>
                </a:solidFill>
                <a:latin typeface="Open Sauce"/>
                <a:ea typeface="Open Sauce"/>
                <a:cs typeface="Open Sauce"/>
                <a:sym typeface="Open Sauce"/>
              </a:rPr>
              <a:t>Messaging</a:t>
            </a:r>
          </a:p>
        </p:txBody>
      </p:sp>
      <p:pic>
        <p:nvPicPr>
          <p:cNvPr id="10242" name="Picture 2" descr="Google Maps on the App Store">
            <a:extLst>
              <a:ext uri="{FF2B5EF4-FFF2-40B4-BE49-F238E27FC236}">
                <a16:creationId xmlns:a16="http://schemas.microsoft.com/office/drawing/2014/main" id="{659077DE-B05E-656A-FE54-B45299DC79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000" t="17988" r="32816" b="18162"/>
          <a:stretch/>
        </p:blipFill>
        <p:spPr bwMode="auto">
          <a:xfrm>
            <a:off x="4343771" y="4136223"/>
            <a:ext cx="3016077" cy="2873611"/>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WhatsApp Messenger – Apps bei Google Play">
            <a:extLst>
              <a:ext uri="{FF2B5EF4-FFF2-40B4-BE49-F238E27FC236}">
                <a16:creationId xmlns:a16="http://schemas.microsoft.com/office/drawing/2014/main" id="{0123260A-5E9D-64DA-A8D2-9BD780854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0990" y="4152900"/>
            <a:ext cx="2838619" cy="2838619"/>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9" name="Picture 2" descr="Leadership Berlin – Netzwerk Verantwortung">
            <a:extLst>
              <a:ext uri="{FF2B5EF4-FFF2-40B4-BE49-F238E27FC236}">
                <a16:creationId xmlns:a16="http://schemas.microsoft.com/office/drawing/2014/main" id="{C1A98086-6BF2-82B8-4290-5D4CA0C6C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a:extLst>
              <a:ext uri="{FF2B5EF4-FFF2-40B4-BE49-F238E27FC236}">
                <a16:creationId xmlns:a16="http://schemas.microsoft.com/office/drawing/2014/main" id="{E1CCE32A-13C1-5CBD-0F83-052CD77B125F}"/>
              </a:ext>
            </a:extLst>
          </p:cNvPr>
          <p:cNvGrpSpPr/>
          <p:nvPr/>
        </p:nvGrpSpPr>
        <p:grpSpPr>
          <a:xfrm>
            <a:off x="14944646" y="-2577216"/>
            <a:ext cx="5479747" cy="5479747"/>
            <a:chOff x="14263391" y="5519084"/>
            <a:chExt cx="5479747" cy="5479747"/>
          </a:xfrm>
        </p:grpSpPr>
        <p:sp>
          <p:nvSpPr>
            <p:cNvPr id="31" name="Oval 30">
              <a:extLst>
                <a:ext uri="{FF2B5EF4-FFF2-40B4-BE49-F238E27FC236}">
                  <a16:creationId xmlns:a16="http://schemas.microsoft.com/office/drawing/2014/main" id="{F96ABD02-523C-E0A5-61A2-F4E1B9F9A5A4}"/>
                </a:ext>
              </a:extLst>
            </p:cNvPr>
            <p:cNvSpPr>
              <a:spLocks noChangeAspect="1"/>
            </p:cNvSpPr>
            <p:nvPr/>
          </p:nvSpPr>
          <p:spPr>
            <a:xfrm>
              <a:off x="14263391" y="5519084"/>
              <a:ext cx="5479747" cy="5479747"/>
            </a:xfrm>
            <a:prstGeom prst="ellipse">
              <a:avLst/>
            </a:prstGeom>
            <a:solidFill>
              <a:srgbClr val="95B178">
                <a:alpha val="246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31">
              <a:extLst>
                <a:ext uri="{FF2B5EF4-FFF2-40B4-BE49-F238E27FC236}">
                  <a16:creationId xmlns:a16="http://schemas.microsoft.com/office/drawing/2014/main" id="{EBBDD624-4742-B285-0E0D-94951E3D4A99}"/>
                </a:ext>
              </a:extLst>
            </p:cNvPr>
            <p:cNvSpPr>
              <a:spLocks noChangeAspect="1"/>
            </p:cNvSpPr>
            <p:nvPr/>
          </p:nvSpPr>
          <p:spPr>
            <a:xfrm>
              <a:off x="14710144" y="5920348"/>
              <a:ext cx="4648066" cy="4648066"/>
            </a:xfrm>
            <a:prstGeom prst="donut">
              <a:avLst>
                <a:gd name="adj" fmla="val 7159"/>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 name="Group 2">
            <a:extLst>
              <a:ext uri="{FF2B5EF4-FFF2-40B4-BE49-F238E27FC236}">
                <a16:creationId xmlns:a16="http://schemas.microsoft.com/office/drawing/2014/main" id="{C32A8F9A-1146-A52E-5F98-8C7237DABBDC}"/>
              </a:ext>
            </a:extLst>
          </p:cNvPr>
          <p:cNvGrpSpPr/>
          <p:nvPr/>
        </p:nvGrpSpPr>
        <p:grpSpPr>
          <a:xfrm>
            <a:off x="7667064" y="7076872"/>
            <a:ext cx="3086100" cy="1051732"/>
            <a:chOff x="0" y="0"/>
            <a:chExt cx="812800" cy="276999"/>
          </a:xfrm>
        </p:grpSpPr>
        <p:sp>
          <p:nvSpPr>
            <p:cNvPr id="28" name="Freeform 3">
              <a:extLst>
                <a:ext uri="{FF2B5EF4-FFF2-40B4-BE49-F238E27FC236}">
                  <a16:creationId xmlns:a16="http://schemas.microsoft.com/office/drawing/2014/main" id="{9C4AB59E-1877-C6AB-CB56-A4E88AACF4DE}"/>
                </a:ext>
              </a:extLst>
            </p:cNvPr>
            <p:cNvSpPr/>
            <p:nvPr/>
          </p:nvSpPr>
          <p:spPr>
            <a:xfrm>
              <a:off x="0" y="0"/>
              <a:ext cx="812800" cy="276999"/>
            </a:xfrm>
            <a:custGeom>
              <a:avLst/>
              <a:gdLst/>
              <a:ahLst/>
              <a:cxnLst/>
              <a:rect l="l" t="t" r="r" b="b"/>
              <a:pathLst>
                <a:path w="812800" h="276999">
                  <a:moveTo>
                    <a:pt x="0" y="0"/>
                  </a:moveTo>
                  <a:lnTo>
                    <a:pt x="812800" y="0"/>
                  </a:lnTo>
                  <a:lnTo>
                    <a:pt x="812800" y="276999"/>
                  </a:lnTo>
                  <a:lnTo>
                    <a:pt x="0" y="276999"/>
                  </a:lnTo>
                  <a:close/>
                </a:path>
              </a:pathLst>
            </a:custGeom>
            <a:solidFill>
              <a:srgbClr val="354290"/>
            </a:solidFill>
          </p:spPr>
          <p:txBody>
            <a:bodyPr/>
            <a:lstStyle/>
            <a:p>
              <a:endParaRPr lang="en-US" dirty="0"/>
            </a:p>
          </p:txBody>
        </p:sp>
        <p:sp>
          <p:nvSpPr>
            <p:cNvPr id="36" name="TextBox 4">
              <a:extLst>
                <a:ext uri="{FF2B5EF4-FFF2-40B4-BE49-F238E27FC236}">
                  <a16:creationId xmlns:a16="http://schemas.microsoft.com/office/drawing/2014/main" id="{8AE3D354-1A53-ADB4-14E7-EA01F0D75CE0}"/>
                </a:ext>
              </a:extLst>
            </p:cNvPr>
            <p:cNvSpPr txBox="1"/>
            <p:nvPr/>
          </p:nvSpPr>
          <p:spPr>
            <a:xfrm>
              <a:off x="0" y="-38100"/>
              <a:ext cx="812800" cy="315099"/>
            </a:xfrm>
            <a:prstGeom prst="rect">
              <a:avLst/>
            </a:prstGeom>
          </p:spPr>
          <p:txBody>
            <a:bodyPr lIns="50800" tIns="50800" rIns="50800" bIns="50800" rtlCol="0" anchor="ctr"/>
            <a:lstStyle/>
            <a:p>
              <a:pPr algn="ctr">
                <a:lnSpc>
                  <a:spcPts val="3035"/>
                </a:lnSpc>
              </a:pPr>
              <a:endParaRPr/>
            </a:p>
          </p:txBody>
        </p:sp>
      </p:grpSp>
      <p:sp>
        <p:nvSpPr>
          <p:cNvPr id="37" name="TextBox 5">
            <a:extLst>
              <a:ext uri="{FF2B5EF4-FFF2-40B4-BE49-F238E27FC236}">
                <a16:creationId xmlns:a16="http://schemas.microsoft.com/office/drawing/2014/main" id="{B1C3FD89-9DCB-87A3-5535-1C342D1594DF}"/>
              </a:ext>
            </a:extLst>
          </p:cNvPr>
          <p:cNvSpPr txBox="1"/>
          <p:nvPr/>
        </p:nvSpPr>
        <p:spPr>
          <a:xfrm>
            <a:off x="7844522" y="7179990"/>
            <a:ext cx="2731184" cy="414313"/>
          </a:xfrm>
          <a:prstGeom prst="rect">
            <a:avLst/>
          </a:prstGeom>
        </p:spPr>
        <p:txBody>
          <a:bodyPr lIns="0" tIns="0" rIns="0" bIns="0" rtlCol="0" anchor="t">
            <a:spAutoFit/>
          </a:bodyPr>
          <a:lstStyle/>
          <a:p>
            <a:pPr marL="0" lvl="0" indent="0" algn="ctr">
              <a:lnSpc>
                <a:spcPts val="3413"/>
              </a:lnSpc>
              <a:spcBef>
                <a:spcPct val="0"/>
              </a:spcBef>
            </a:pPr>
            <a:r>
              <a:rPr lang="en-US" sz="2438" spc="9" dirty="0">
                <a:solidFill>
                  <a:srgbClr val="FFFBFB"/>
                </a:solidFill>
                <a:latin typeface="Open Sauce"/>
                <a:ea typeface="Open Sauce"/>
                <a:cs typeface="Open Sauce"/>
                <a:sym typeface="Open Sauce"/>
              </a:rPr>
              <a:t>Google Translate</a:t>
            </a:r>
          </a:p>
        </p:txBody>
      </p:sp>
      <p:sp>
        <p:nvSpPr>
          <p:cNvPr id="38" name="TextBox 6">
            <a:extLst>
              <a:ext uri="{FF2B5EF4-FFF2-40B4-BE49-F238E27FC236}">
                <a16:creationId xmlns:a16="http://schemas.microsoft.com/office/drawing/2014/main" id="{68E8BB6C-84F9-7063-F783-4F9E67A402E3}"/>
              </a:ext>
            </a:extLst>
          </p:cNvPr>
          <p:cNvSpPr txBox="1"/>
          <p:nvPr/>
        </p:nvSpPr>
        <p:spPr>
          <a:xfrm>
            <a:off x="8059066" y="7719628"/>
            <a:ext cx="2302097" cy="243272"/>
          </a:xfrm>
          <a:prstGeom prst="rect">
            <a:avLst/>
          </a:prstGeom>
        </p:spPr>
        <p:txBody>
          <a:bodyPr lIns="0" tIns="0" rIns="0" bIns="0" rtlCol="0" anchor="t">
            <a:spAutoFit/>
          </a:bodyPr>
          <a:lstStyle/>
          <a:p>
            <a:pPr algn="ctr">
              <a:lnSpc>
                <a:spcPts val="2104"/>
              </a:lnSpc>
            </a:pPr>
            <a:r>
              <a:rPr lang="en-US" sz="1400" spc="87" dirty="0">
                <a:solidFill>
                  <a:srgbClr val="95B178"/>
                </a:solidFill>
                <a:latin typeface="Open Sauce"/>
                <a:ea typeface="Open Sauce"/>
                <a:cs typeface="Open Sauce"/>
                <a:sym typeface="Open Sauce"/>
              </a:rPr>
              <a:t>Translation Support</a:t>
            </a:r>
          </a:p>
        </p:txBody>
      </p:sp>
      <p:pic>
        <p:nvPicPr>
          <p:cNvPr id="2052" name="Picture 4" descr="Google Translate on the App Store">
            <a:extLst>
              <a:ext uri="{FF2B5EF4-FFF2-40B4-BE49-F238E27FC236}">
                <a16:creationId xmlns:a16="http://schemas.microsoft.com/office/drawing/2014/main" id="{F502D4CC-5025-6E5A-6644-DD6B2764ADB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709" t="14943" r="32000" b="13145"/>
          <a:stretch/>
        </p:blipFill>
        <p:spPr bwMode="auto">
          <a:xfrm>
            <a:off x="7786523" y="4133681"/>
            <a:ext cx="2906223" cy="2879434"/>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35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63FC8-2663-1566-483D-552F2F7F27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6F50D61-742F-3442-6A24-F4AB08780E93}"/>
              </a:ext>
            </a:extLst>
          </p:cNvPr>
          <p:cNvSpPr txBox="1"/>
          <p:nvPr/>
        </p:nvSpPr>
        <p:spPr>
          <a:xfrm>
            <a:off x="1777219" y="3358829"/>
            <a:ext cx="6064231" cy="795212"/>
          </a:xfrm>
          <a:prstGeom prst="rect">
            <a:avLst/>
          </a:prstGeom>
        </p:spPr>
        <p:txBody>
          <a:bodyPr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Suggested Apps</a:t>
            </a:r>
          </a:p>
        </p:txBody>
      </p:sp>
      <p:sp>
        <p:nvSpPr>
          <p:cNvPr id="3" name="TextBox 3">
            <a:extLst>
              <a:ext uri="{FF2B5EF4-FFF2-40B4-BE49-F238E27FC236}">
                <a16:creationId xmlns:a16="http://schemas.microsoft.com/office/drawing/2014/main" id="{81DE84A6-1A57-236B-9BCF-7139E76C05E9}"/>
              </a:ext>
            </a:extLst>
          </p:cNvPr>
          <p:cNvSpPr txBox="1"/>
          <p:nvPr/>
        </p:nvSpPr>
        <p:spPr>
          <a:xfrm>
            <a:off x="1777219" y="4319575"/>
            <a:ext cx="6064231" cy="347916"/>
          </a:xfrm>
          <a:prstGeom prst="rect">
            <a:avLst/>
          </a:prstGeom>
        </p:spPr>
        <p:txBody>
          <a:bodyPr lIns="0" tIns="0" rIns="0" bIns="0" rtlCol="0" anchor="t">
            <a:spAutoFit/>
          </a:bodyPr>
          <a:lstStyle/>
          <a:p>
            <a:pPr marL="0" lvl="0" indent="0" algn="l">
              <a:lnSpc>
                <a:spcPts val="3021"/>
              </a:lnSpc>
            </a:pPr>
            <a:r>
              <a:rPr lang="en-US" sz="2014" dirty="0">
                <a:solidFill>
                  <a:srgbClr val="343432"/>
                </a:solidFill>
                <a:latin typeface="Open Sauce"/>
                <a:ea typeface="Open Sauce"/>
                <a:cs typeface="Open Sauce"/>
                <a:sym typeface="Open Sauce"/>
              </a:rPr>
              <a:t>WhatsApp </a:t>
            </a:r>
          </a:p>
        </p:txBody>
      </p:sp>
      <p:sp>
        <p:nvSpPr>
          <p:cNvPr id="45" name="TextBox 45">
            <a:extLst>
              <a:ext uri="{FF2B5EF4-FFF2-40B4-BE49-F238E27FC236}">
                <a16:creationId xmlns:a16="http://schemas.microsoft.com/office/drawing/2014/main" id="{6FF22734-997E-5AF9-2188-347528997825}"/>
              </a:ext>
            </a:extLst>
          </p:cNvPr>
          <p:cNvSpPr txBox="1"/>
          <p:nvPr/>
        </p:nvSpPr>
        <p:spPr>
          <a:xfrm>
            <a:off x="4920280" y="8444226"/>
            <a:ext cx="961526" cy="1016999"/>
          </a:xfrm>
          <a:prstGeom prst="rect">
            <a:avLst/>
          </a:prstGeom>
        </p:spPr>
        <p:txBody>
          <a:bodyPr lIns="50800" tIns="50800" rIns="50800" bIns="50800" rtlCol="0" anchor="ctr"/>
          <a:lstStyle/>
          <a:p>
            <a:pPr marL="0" lvl="0" indent="0" algn="ctr">
              <a:lnSpc>
                <a:spcPts val="2756"/>
              </a:lnSpc>
              <a:spcBef>
                <a:spcPct val="0"/>
              </a:spcBef>
            </a:pPr>
            <a:endParaRPr/>
          </a:p>
        </p:txBody>
      </p:sp>
      <p:sp>
        <p:nvSpPr>
          <p:cNvPr id="46" name="Donut 45">
            <a:extLst>
              <a:ext uri="{FF2B5EF4-FFF2-40B4-BE49-F238E27FC236}">
                <a16:creationId xmlns:a16="http://schemas.microsoft.com/office/drawing/2014/main" id="{CE045547-B547-2C3B-C18F-60705618A826}"/>
              </a:ext>
            </a:extLst>
          </p:cNvPr>
          <p:cNvSpPr>
            <a:spLocks noChangeAspect="1"/>
          </p:cNvSpPr>
          <p:nvPr/>
        </p:nvSpPr>
        <p:spPr>
          <a:xfrm>
            <a:off x="-1422150" y="6598461"/>
            <a:ext cx="5631639" cy="5631639"/>
          </a:xfrm>
          <a:prstGeom prst="donut">
            <a:avLst>
              <a:gd name="adj" fmla="val 11767"/>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F5FC9283-3A42-236E-6771-0A7F017C3E99}"/>
              </a:ext>
            </a:extLst>
          </p:cNvPr>
          <p:cNvSpPr/>
          <p:nvPr/>
        </p:nvSpPr>
        <p:spPr>
          <a:xfrm>
            <a:off x="3581400" y="6598461"/>
            <a:ext cx="914400" cy="914400"/>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62D37E5-2D52-A4BB-AAF8-DB4AE52DF844}"/>
              </a:ext>
            </a:extLst>
          </p:cNvPr>
          <p:cNvSpPr>
            <a:spLocks noChangeAspect="1"/>
          </p:cNvSpPr>
          <p:nvPr/>
        </p:nvSpPr>
        <p:spPr>
          <a:xfrm>
            <a:off x="4972770" y="8052761"/>
            <a:ext cx="1473761" cy="1473761"/>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D79303C1-8390-70C5-3D4B-171587818237}"/>
              </a:ext>
            </a:extLst>
          </p:cNvPr>
          <p:cNvGrpSpPr/>
          <p:nvPr/>
        </p:nvGrpSpPr>
        <p:grpSpPr>
          <a:xfrm>
            <a:off x="14944646" y="-2577216"/>
            <a:ext cx="5479747" cy="5479747"/>
            <a:chOff x="14263391" y="5519084"/>
            <a:chExt cx="5479747" cy="5479747"/>
          </a:xfrm>
        </p:grpSpPr>
        <p:sp>
          <p:nvSpPr>
            <p:cNvPr id="49" name="Oval 48">
              <a:extLst>
                <a:ext uri="{FF2B5EF4-FFF2-40B4-BE49-F238E27FC236}">
                  <a16:creationId xmlns:a16="http://schemas.microsoft.com/office/drawing/2014/main" id="{85F068C8-19F2-1801-E481-B83A5B4124CD}"/>
                </a:ext>
              </a:extLst>
            </p:cNvPr>
            <p:cNvSpPr>
              <a:spLocks noChangeAspect="1"/>
            </p:cNvSpPr>
            <p:nvPr/>
          </p:nvSpPr>
          <p:spPr>
            <a:xfrm>
              <a:off x="14263391" y="5519084"/>
              <a:ext cx="5479747" cy="5479747"/>
            </a:xfrm>
            <a:prstGeom prst="ellipse">
              <a:avLst/>
            </a:prstGeom>
            <a:solidFill>
              <a:srgbClr val="95B178">
                <a:alpha val="246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nut 49">
              <a:extLst>
                <a:ext uri="{FF2B5EF4-FFF2-40B4-BE49-F238E27FC236}">
                  <a16:creationId xmlns:a16="http://schemas.microsoft.com/office/drawing/2014/main" id="{5B4F1735-FE66-B84F-91DA-7C32DB0EAC9A}"/>
                </a:ext>
              </a:extLst>
            </p:cNvPr>
            <p:cNvSpPr>
              <a:spLocks noChangeAspect="1"/>
            </p:cNvSpPr>
            <p:nvPr/>
          </p:nvSpPr>
          <p:spPr>
            <a:xfrm>
              <a:off x="14710144" y="5920348"/>
              <a:ext cx="4648066" cy="4648066"/>
            </a:xfrm>
            <a:prstGeom prst="donut">
              <a:avLst>
                <a:gd name="adj" fmla="val 7159"/>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2" descr="Leadership Berlin – Netzwerk Verantwortung">
            <a:extLst>
              <a:ext uri="{FF2B5EF4-FFF2-40B4-BE49-F238E27FC236}">
                <a16:creationId xmlns:a16="http://schemas.microsoft.com/office/drawing/2014/main" id="{B6A87576-079D-80BD-61D0-A00062BB5C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BEE04C91-9844-B5EC-90EE-60C41F1AB6D4}"/>
              </a:ext>
            </a:extLst>
          </p:cNvPr>
          <p:cNvGrpSpPr/>
          <p:nvPr/>
        </p:nvGrpSpPr>
        <p:grpSpPr>
          <a:xfrm>
            <a:off x="6645087" y="374904"/>
            <a:ext cx="4600090" cy="9912096"/>
            <a:chOff x="6324600" y="389947"/>
            <a:chExt cx="4600090" cy="9912096"/>
          </a:xfrm>
        </p:grpSpPr>
        <p:pic>
          <p:nvPicPr>
            <p:cNvPr id="9" name="Picture 8">
              <a:extLst>
                <a:ext uri="{FF2B5EF4-FFF2-40B4-BE49-F238E27FC236}">
                  <a16:creationId xmlns:a16="http://schemas.microsoft.com/office/drawing/2014/main" id="{C8455653-0F40-8766-5CEA-2F84EB010AFD}"/>
                </a:ext>
              </a:extLst>
            </p:cNvPr>
            <p:cNvPicPr>
              <a:picLocks noChangeAspect="1"/>
            </p:cNvPicPr>
            <p:nvPr/>
          </p:nvPicPr>
          <p:blipFill>
            <a:blip r:embed="rId3"/>
            <a:stretch>
              <a:fillRect/>
            </a:stretch>
          </p:blipFill>
          <p:spPr>
            <a:xfrm>
              <a:off x="6553712" y="1099311"/>
              <a:ext cx="3928183" cy="8493369"/>
            </a:xfrm>
            <a:prstGeom prst="roundRect">
              <a:avLst/>
            </a:prstGeom>
          </p:spPr>
        </p:pic>
        <p:pic>
          <p:nvPicPr>
            <p:cNvPr id="7" name="Picture 2" descr="Iphone PNGs for Free Download">
              <a:extLst>
                <a:ext uri="{FF2B5EF4-FFF2-40B4-BE49-F238E27FC236}">
                  <a16:creationId xmlns:a16="http://schemas.microsoft.com/office/drawing/2014/main" id="{88CFB0ED-1FA5-D44C-A394-0C185E86C6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r="25587"/>
            <a:stretch/>
          </p:blipFill>
          <p:spPr bwMode="auto">
            <a:xfrm>
              <a:off x="6324600" y="389947"/>
              <a:ext cx="4600090" cy="991209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9">
            <a:extLst>
              <a:ext uri="{FF2B5EF4-FFF2-40B4-BE49-F238E27FC236}">
                <a16:creationId xmlns:a16="http://schemas.microsoft.com/office/drawing/2014/main" id="{26EF6E82-D0E7-8567-01AA-37960DA080D7}"/>
              </a:ext>
            </a:extLst>
          </p:cNvPr>
          <p:cNvSpPr txBox="1"/>
          <p:nvPr/>
        </p:nvSpPr>
        <p:spPr>
          <a:xfrm>
            <a:off x="10904776" y="3519530"/>
            <a:ext cx="6648056" cy="2696507"/>
          </a:xfrm>
          <a:prstGeom prst="rect">
            <a:avLst/>
          </a:prstGeom>
        </p:spPr>
        <p:txBody>
          <a:bodyPr wrap="square" lIns="0" tIns="0" rIns="0" bIns="0" rtlCol="0" anchor="t">
            <a:spAutoFit/>
          </a:bodyPr>
          <a:lstStyle/>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Download app</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Verify Your Phone Number</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Set Up Your Profile (include pic)</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Allow permissions </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Join our group!</a:t>
            </a:r>
          </a:p>
        </p:txBody>
      </p:sp>
    </p:spTree>
    <p:extLst>
      <p:ext uri="{BB962C8B-B14F-4D97-AF65-F5344CB8AC3E}">
        <p14:creationId xmlns:p14="http://schemas.microsoft.com/office/powerpoint/2010/main" val="199810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83DB2-FF0B-6CA8-252F-CB87EA3BAED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2CF95C8A-1CA7-41B2-E2E3-132CD365E9B2}"/>
              </a:ext>
            </a:extLst>
          </p:cNvPr>
          <p:cNvSpPr txBox="1"/>
          <p:nvPr/>
        </p:nvSpPr>
        <p:spPr>
          <a:xfrm>
            <a:off x="1777219" y="3358829"/>
            <a:ext cx="6064231" cy="795212"/>
          </a:xfrm>
          <a:prstGeom prst="rect">
            <a:avLst/>
          </a:prstGeom>
        </p:spPr>
        <p:txBody>
          <a:bodyPr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Suggested Apps</a:t>
            </a:r>
          </a:p>
        </p:txBody>
      </p:sp>
      <p:sp>
        <p:nvSpPr>
          <p:cNvPr id="3" name="TextBox 3">
            <a:extLst>
              <a:ext uri="{FF2B5EF4-FFF2-40B4-BE49-F238E27FC236}">
                <a16:creationId xmlns:a16="http://schemas.microsoft.com/office/drawing/2014/main" id="{0A64526A-E668-7BE9-C868-F30DDE11FC42}"/>
              </a:ext>
            </a:extLst>
          </p:cNvPr>
          <p:cNvSpPr txBox="1"/>
          <p:nvPr/>
        </p:nvSpPr>
        <p:spPr>
          <a:xfrm>
            <a:off x="1777219" y="4319575"/>
            <a:ext cx="6064231" cy="347916"/>
          </a:xfrm>
          <a:prstGeom prst="rect">
            <a:avLst/>
          </a:prstGeom>
        </p:spPr>
        <p:txBody>
          <a:bodyPr lIns="0" tIns="0" rIns="0" bIns="0" rtlCol="0" anchor="t">
            <a:spAutoFit/>
          </a:bodyPr>
          <a:lstStyle/>
          <a:p>
            <a:pPr marL="0" lvl="0" indent="0" algn="l">
              <a:lnSpc>
                <a:spcPts val="3021"/>
              </a:lnSpc>
            </a:pPr>
            <a:r>
              <a:rPr lang="en-US" sz="2014" dirty="0">
                <a:solidFill>
                  <a:srgbClr val="343432"/>
                </a:solidFill>
                <a:latin typeface="Open Sauce"/>
                <a:ea typeface="Open Sauce"/>
                <a:cs typeface="Open Sauce"/>
                <a:sym typeface="Open Sauce"/>
              </a:rPr>
              <a:t>Google Translate </a:t>
            </a:r>
          </a:p>
        </p:txBody>
      </p:sp>
      <p:sp>
        <p:nvSpPr>
          <p:cNvPr id="45" name="TextBox 45">
            <a:extLst>
              <a:ext uri="{FF2B5EF4-FFF2-40B4-BE49-F238E27FC236}">
                <a16:creationId xmlns:a16="http://schemas.microsoft.com/office/drawing/2014/main" id="{1BA96505-6B54-DA3E-2A34-550C37A605E6}"/>
              </a:ext>
            </a:extLst>
          </p:cNvPr>
          <p:cNvSpPr txBox="1"/>
          <p:nvPr/>
        </p:nvSpPr>
        <p:spPr>
          <a:xfrm>
            <a:off x="4920280" y="8444226"/>
            <a:ext cx="961526" cy="1016999"/>
          </a:xfrm>
          <a:prstGeom prst="rect">
            <a:avLst/>
          </a:prstGeom>
        </p:spPr>
        <p:txBody>
          <a:bodyPr lIns="50800" tIns="50800" rIns="50800" bIns="50800" rtlCol="0" anchor="ctr"/>
          <a:lstStyle/>
          <a:p>
            <a:pPr marL="0" lvl="0" indent="0" algn="ctr">
              <a:lnSpc>
                <a:spcPts val="2756"/>
              </a:lnSpc>
              <a:spcBef>
                <a:spcPct val="0"/>
              </a:spcBef>
            </a:pPr>
            <a:endParaRPr/>
          </a:p>
        </p:txBody>
      </p:sp>
      <p:sp>
        <p:nvSpPr>
          <p:cNvPr id="46" name="Donut 45">
            <a:extLst>
              <a:ext uri="{FF2B5EF4-FFF2-40B4-BE49-F238E27FC236}">
                <a16:creationId xmlns:a16="http://schemas.microsoft.com/office/drawing/2014/main" id="{6E08CD9B-7702-DA95-7B4C-25B93552D9B5}"/>
              </a:ext>
            </a:extLst>
          </p:cNvPr>
          <p:cNvSpPr>
            <a:spLocks noChangeAspect="1"/>
          </p:cNvSpPr>
          <p:nvPr/>
        </p:nvSpPr>
        <p:spPr>
          <a:xfrm>
            <a:off x="-1422150" y="6598461"/>
            <a:ext cx="5631639" cy="5631639"/>
          </a:xfrm>
          <a:prstGeom prst="donut">
            <a:avLst>
              <a:gd name="adj" fmla="val 11767"/>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Oval 46">
            <a:extLst>
              <a:ext uri="{FF2B5EF4-FFF2-40B4-BE49-F238E27FC236}">
                <a16:creationId xmlns:a16="http://schemas.microsoft.com/office/drawing/2014/main" id="{31740778-8E75-43A7-0958-35C418B001CD}"/>
              </a:ext>
            </a:extLst>
          </p:cNvPr>
          <p:cNvSpPr/>
          <p:nvPr/>
        </p:nvSpPr>
        <p:spPr>
          <a:xfrm>
            <a:off x="3581400" y="6598461"/>
            <a:ext cx="914400" cy="914400"/>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918F779-FBD2-B71E-146E-C805AB1B306C}"/>
              </a:ext>
            </a:extLst>
          </p:cNvPr>
          <p:cNvSpPr>
            <a:spLocks noChangeAspect="1"/>
          </p:cNvSpPr>
          <p:nvPr/>
        </p:nvSpPr>
        <p:spPr>
          <a:xfrm>
            <a:off x="4972770" y="8052761"/>
            <a:ext cx="1473761" cy="1473761"/>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415131E0-CCAF-7CC2-65D0-E58A605D925E}"/>
              </a:ext>
            </a:extLst>
          </p:cNvPr>
          <p:cNvGrpSpPr/>
          <p:nvPr/>
        </p:nvGrpSpPr>
        <p:grpSpPr>
          <a:xfrm>
            <a:off x="14944646" y="-2577216"/>
            <a:ext cx="5479747" cy="5479747"/>
            <a:chOff x="14263391" y="5519084"/>
            <a:chExt cx="5479747" cy="5479747"/>
          </a:xfrm>
        </p:grpSpPr>
        <p:sp>
          <p:nvSpPr>
            <p:cNvPr id="49" name="Oval 48">
              <a:extLst>
                <a:ext uri="{FF2B5EF4-FFF2-40B4-BE49-F238E27FC236}">
                  <a16:creationId xmlns:a16="http://schemas.microsoft.com/office/drawing/2014/main" id="{FBB271EF-9EC5-4A11-BA9D-B1AFE40B44C9}"/>
                </a:ext>
              </a:extLst>
            </p:cNvPr>
            <p:cNvSpPr>
              <a:spLocks noChangeAspect="1"/>
            </p:cNvSpPr>
            <p:nvPr/>
          </p:nvSpPr>
          <p:spPr>
            <a:xfrm>
              <a:off x="14263391" y="5519084"/>
              <a:ext cx="5479747" cy="5479747"/>
            </a:xfrm>
            <a:prstGeom prst="ellipse">
              <a:avLst/>
            </a:prstGeom>
            <a:solidFill>
              <a:srgbClr val="95B178">
                <a:alpha val="246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nut 49">
              <a:extLst>
                <a:ext uri="{FF2B5EF4-FFF2-40B4-BE49-F238E27FC236}">
                  <a16:creationId xmlns:a16="http://schemas.microsoft.com/office/drawing/2014/main" id="{4F28731C-DAA5-B555-D2BF-68DFF1D70436}"/>
                </a:ext>
              </a:extLst>
            </p:cNvPr>
            <p:cNvSpPr>
              <a:spLocks noChangeAspect="1"/>
            </p:cNvSpPr>
            <p:nvPr/>
          </p:nvSpPr>
          <p:spPr>
            <a:xfrm>
              <a:off x="14710144" y="5920348"/>
              <a:ext cx="4648066" cy="4648066"/>
            </a:xfrm>
            <a:prstGeom prst="donut">
              <a:avLst>
                <a:gd name="adj" fmla="val 7159"/>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2" descr="Leadership Berlin – Netzwerk Verantwortung">
            <a:extLst>
              <a:ext uri="{FF2B5EF4-FFF2-40B4-BE49-F238E27FC236}">
                <a16:creationId xmlns:a16="http://schemas.microsoft.com/office/drawing/2014/main" id="{76CEADEA-EA48-FBA7-07E7-3871357A58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B0544196-5279-4E12-FDA5-9152A1282DFC}"/>
              </a:ext>
            </a:extLst>
          </p:cNvPr>
          <p:cNvGrpSpPr/>
          <p:nvPr/>
        </p:nvGrpSpPr>
        <p:grpSpPr>
          <a:xfrm>
            <a:off x="6736527" y="373563"/>
            <a:ext cx="4600712" cy="9913437"/>
            <a:chOff x="7362688" y="342900"/>
            <a:chExt cx="4600712" cy="9913437"/>
          </a:xfrm>
        </p:grpSpPr>
        <p:pic>
          <p:nvPicPr>
            <p:cNvPr id="4" name="Picture 3">
              <a:extLst>
                <a:ext uri="{FF2B5EF4-FFF2-40B4-BE49-F238E27FC236}">
                  <a16:creationId xmlns:a16="http://schemas.microsoft.com/office/drawing/2014/main" id="{DA3F393F-BDC1-D02A-E380-87FF16CAB27B}"/>
                </a:ext>
              </a:extLst>
            </p:cNvPr>
            <p:cNvPicPr>
              <a:picLocks noChangeAspect="1"/>
            </p:cNvPicPr>
            <p:nvPr/>
          </p:nvPicPr>
          <p:blipFill>
            <a:blip r:embed="rId3"/>
            <a:stretch>
              <a:fillRect/>
            </a:stretch>
          </p:blipFill>
          <p:spPr>
            <a:xfrm>
              <a:off x="7620000" y="1025120"/>
              <a:ext cx="3910064" cy="8461780"/>
            </a:xfrm>
            <a:prstGeom prst="roundRect">
              <a:avLst/>
            </a:prstGeom>
          </p:spPr>
        </p:pic>
        <p:pic>
          <p:nvPicPr>
            <p:cNvPr id="7" name="Picture 2" descr="Iphone PNGs for Free Download">
              <a:extLst>
                <a:ext uri="{FF2B5EF4-FFF2-40B4-BE49-F238E27FC236}">
                  <a16:creationId xmlns:a16="http://schemas.microsoft.com/office/drawing/2014/main" id="{564A8E4D-FE93-C39C-AAD3-163D6F1A878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r="25587"/>
            <a:stretch/>
          </p:blipFill>
          <p:spPr bwMode="auto">
            <a:xfrm>
              <a:off x="7362688" y="342900"/>
              <a:ext cx="4600712" cy="9913437"/>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9">
            <a:extLst>
              <a:ext uri="{FF2B5EF4-FFF2-40B4-BE49-F238E27FC236}">
                <a16:creationId xmlns:a16="http://schemas.microsoft.com/office/drawing/2014/main" id="{AF27AEE0-7149-00AC-CF9E-1691856CFA30}"/>
              </a:ext>
            </a:extLst>
          </p:cNvPr>
          <p:cNvSpPr txBox="1"/>
          <p:nvPr/>
        </p:nvSpPr>
        <p:spPr>
          <a:xfrm>
            <a:off x="10904776" y="3519530"/>
            <a:ext cx="6648056" cy="4350806"/>
          </a:xfrm>
          <a:prstGeom prst="rect">
            <a:avLst/>
          </a:prstGeom>
        </p:spPr>
        <p:txBody>
          <a:bodyPr wrap="square" lIns="0" tIns="0" rIns="0" bIns="0" rtlCol="0" anchor="t">
            <a:spAutoFit/>
          </a:bodyPr>
          <a:lstStyle/>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Check your languages </a:t>
            </a:r>
          </a:p>
          <a:p>
            <a:pPr marL="1022438" lvl="2" indent="-282619">
              <a:lnSpc>
                <a:spcPts val="4345"/>
              </a:lnSpc>
              <a:buFont typeface="Arial"/>
              <a:buChar char="•"/>
            </a:pPr>
            <a:r>
              <a:rPr lang="en-US" dirty="0">
                <a:solidFill>
                  <a:srgbClr val="191919"/>
                </a:solidFill>
                <a:latin typeface="Open Sauce"/>
                <a:ea typeface="Open Sauce"/>
                <a:cs typeface="Open Sauce"/>
                <a:sym typeface="Open Sauce"/>
              </a:rPr>
              <a:t>German → English or English →  German depending upon the situation</a:t>
            </a:r>
          </a:p>
          <a:p>
            <a:pPr marL="565238" lvl="1" indent="-282619">
              <a:lnSpc>
                <a:spcPts val="4345"/>
              </a:lnSpc>
              <a:buFont typeface="Arial"/>
              <a:buChar char="•"/>
            </a:pPr>
            <a:r>
              <a:rPr lang="en-US" sz="2618" dirty="0">
                <a:solidFill>
                  <a:srgbClr val="191919"/>
                </a:solidFill>
                <a:latin typeface="Open Sauce"/>
                <a:sym typeface="Open Sauce"/>
              </a:rPr>
              <a:t>Camera is generally the most useful</a:t>
            </a:r>
          </a:p>
          <a:p>
            <a:pPr marL="1022438" lvl="2" indent="-282619">
              <a:lnSpc>
                <a:spcPts val="4345"/>
              </a:lnSpc>
              <a:buFont typeface="Arial"/>
              <a:buChar char="•"/>
            </a:pPr>
            <a:r>
              <a:rPr lang="en-US" dirty="0">
                <a:solidFill>
                  <a:srgbClr val="191919"/>
                </a:solidFill>
                <a:latin typeface="Open Sauce"/>
                <a:sym typeface="Open Sauce"/>
              </a:rPr>
              <a:t>Restaurant menus</a:t>
            </a:r>
          </a:p>
          <a:p>
            <a:pPr marL="565238" lvl="1" indent="-282619">
              <a:lnSpc>
                <a:spcPts val="4345"/>
              </a:lnSpc>
              <a:buFont typeface="Arial"/>
              <a:buChar char="•"/>
            </a:pPr>
            <a:r>
              <a:rPr lang="en-US" sz="2618" dirty="0">
                <a:solidFill>
                  <a:srgbClr val="191919"/>
                </a:solidFill>
                <a:latin typeface="Open Sauce"/>
                <a:sym typeface="Open Sauce"/>
              </a:rPr>
              <a:t> For pronunciation </a:t>
            </a:r>
          </a:p>
          <a:p>
            <a:pPr marL="565238" lvl="1" indent="-282619">
              <a:lnSpc>
                <a:spcPts val="4345"/>
              </a:lnSpc>
              <a:buFont typeface="Arial"/>
              <a:buChar char="•"/>
            </a:pPr>
            <a:endParaRPr lang="en-US" sz="2618" dirty="0">
              <a:solidFill>
                <a:srgbClr val="191919"/>
              </a:solidFill>
              <a:latin typeface="Open Sauce"/>
              <a:sym typeface="Open Sauce"/>
            </a:endParaRPr>
          </a:p>
          <a:p>
            <a:pPr marL="565238" lvl="1" indent="-282619" algn="l">
              <a:lnSpc>
                <a:spcPts val="4345"/>
              </a:lnSpc>
              <a:buFont typeface="Arial"/>
              <a:buChar char="•"/>
            </a:pPr>
            <a:endParaRPr lang="en-US" sz="2618" dirty="0">
              <a:solidFill>
                <a:srgbClr val="191919"/>
              </a:solidFill>
              <a:latin typeface="Open Sauce"/>
              <a:ea typeface="Open Sauce"/>
              <a:cs typeface="Open Sauce"/>
              <a:sym typeface="Open Sauce"/>
            </a:endParaRPr>
          </a:p>
        </p:txBody>
      </p:sp>
      <p:grpSp>
        <p:nvGrpSpPr>
          <p:cNvPr id="11" name="Group 10">
            <a:extLst>
              <a:ext uri="{FF2B5EF4-FFF2-40B4-BE49-F238E27FC236}">
                <a16:creationId xmlns:a16="http://schemas.microsoft.com/office/drawing/2014/main" id="{951FE9E0-5895-6C5D-BD95-74C5DA2C876F}"/>
              </a:ext>
            </a:extLst>
          </p:cNvPr>
          <p:cNvGrpSpPr/>
          <p:nvPr/>
        </p:nvGrpSpPr>
        <p:grpSpPr>
          <a:xfrm>
            <a:off x="6726509" y="411663"/>
            <a:ext cx="4600712" cy="9913437"/>
            <a:chOff x="11811000" y="148081"/>
            <a:chExt cx="4600712" cy="9913437"/>
          </a:xfrm>
        </p:grpSpPr>
        <p:pic>
          <p:nvPicPr>
            <p:cNvPr id="9" name="Picture 8">
              <a:extLst>
                <a:ext uri="{FF2B5EF4-FFF2-40B4-BE49-F238E27FC236}">
                  <a16:creationId xmlns:a16="http://schemas.microsoft.com/office/drawing/2014/main" id="{55A01134-05B9-7C13-74FF-6E538541037D}"/>
                </a:ext>
              </a:extLst>
            </p:cNvPr>
            <p:cNvPicPr>
              <a:picLocks noChangeAspect="1"/>
            </p:cNvPicPr>
            <p:nvPr/>
          </p:nvPicPr>
          <p:blipFill>
            <a:blip r:embed="rId5"/>
            <a:stretch>
              <a:fillRect/>
            </a:stretch>
          </p:blipFill>
          <p:spPr>
            <a:xfrm>
              <a:off x="12096441" y="876300"/>
              <a:ext cx="3966968" cy="8584925"/>
            </a:xfrm>
            <a:prstGeom prst="roundRect">
              <a:avLst/>
            </a:prstGeom>
          </p:spPr>
        </p:pic>
        <p:pic>
          <p:nvPicPr>
            <p:cNvPr id="10" name="Picture 2" descr="Iphone PNGs for Free Download">
              <a:extLst>
                <a:ext uri="{FF2B5EF4-FFF2-40B4-BE49-F238E27FC236}">
                  <a16:creationId xmlns:a16="http://schemas.microsoft.com/office/drawing/2014/main" id="{226FFBBE-EA3C-3A28-CD30-35DF63BB34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98" r="25587"/>
            <a:stretch/>
          </p:blipFill>
          <p:spPr bwMode="auto">
            <a:xfrm>
              <a:off x="11811000" y="148081"/>
              <a:ext cx="4600712" cy="991343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Oval 11">
            <a:extLst>
              <a:ext uri="{FF2B5EF4-FFF2-40B4-BE49-F238E27FC236}">
                <a16:creationId xmlns:a16="http://schemas.microsoft.com/office/drawing/2014/main" id="{3798DADD-4823-4F3E-862F-EE95B0AC10F5}"/>
              </a:ext>
            </a:extLst>
          </p:cNvPr>
          <p:cNvSpPr/>
          <p:nvPr/>
        </p:nvSpPr>
        <p:spPr>
          <a:xfrm>
            <a:off x="7011950" y="5905500"/>
            <a:ext cx="829500" cy="69296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19D26-E324-C0D4-BA89-F4B034789CE9}"/>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72F9C733-5ED9-B818-724E-6338BFFB34C8}"/>
              </a:ext>
            </a:extLst>
          </p:cNvPr>
          <p:cNvSpPr txBox="1"/>
          <p:nvPr/>
        </p:nvSpPr>
        <p:spPr>
          <a:xfrm>
            <a:off x="1885579" y="1530513"/>
            <a:ext cx="9826890" cy="773160"/>
          </a:xfrm>
          <a:prstGeom prst="rect">
            <a:avLst/>
          </a:prstGeom>
        </p:spPr>
        <p:txBody>
          <a:bodyPr wrap="square" lIns="0" tIns="0" rIns="0" bIns="0" rtlCol="0" anchor="t">
            <a:spAutoFit/>
          </a:bodyPr>
          <a:lstStyle/>
          <a:p>
            <a:pPr marL="0" lvl="0" indent="0" algn="l">
              <a:lnSpc>
                <a:spcPts val="6569"/>
              </a:lnSpc>
              <a:spcBef>
                <a:spcPct val="0"/>
              </a:spcBef>
            </a:pPr>
            <a:r>
              <a:rPr lang="en-US" sz="4692" b="1" spc="-93" dirty="0">
                <a:solidFill>
                  <a:srgbClr val="191919"/>
                </a:solidFill>
                <a:latin typeface="Open Sauce Bold"/>
                <a:ea typeface="Open Sauce Bold"/>
                <a:cs typeface="Open Sauce Bold"/>
                <a:sym typeface="Open Sauce Bold"/>
              </a:rPr>
              <a:t>Google Maps – Navigation Basics</a:t>
            </a:r>
          </a:p>
        </p:txBody>
      </p:sp>
      <p:sp>
        <p:nvSpPr>
          <p:cNvPr id="16" name="Oval 15">
            <a:extLst>
              <a:ext uri="{FF2B5EF4-FFF2-40B4-BE49-F238E27FC236}">
                <a16:creationId xmlns:a16="http://schemas.microsoft.com/office/drawing/2014/main" id="{94BA0517-678D-3282-190C-84FC7D39C802}"/>
              </a:ext>
            </a:extLst>
          </p:cNvPr>
          <p:cNvSpPr>
            <a:spLocks noChangeAspect="1"/>
          </p:cNvSpPr>
          <p:nvPr/>
        </p:nvSpPr>
        <p:spPr>
          <a:xfrm>
            <a:off x="13096458" y="7383484"/>
            <a:ext cx="5897229" cy="5897229"/>
          </a:xfrm>
          <a:prstGeom prst="ellipse">
            <a:avLst/>
          </a:prstGeom>
          <a:solidFill>
            <a:srgbClr val="AC17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FA839D4-2DBC-A9A6-10F3-E38F3DFAD723}"/>
              </a:ext>
            </a:extLst>
          </p:cNvPr>
          <p:cNvSpPr>
            <a:spLocks noChangeAspect="1"/>
          </p:cNvSpPr>
          <p:nvPr/>
        </p:nvSpPr>
        <p:spPr>
          <a:xfrm>
            <a:off x="15336382" y="5894807"/>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EBBFA8-0698-4FBD-A2CE-2422447056D0}"/>
              </a:ext>
            </a:extLst>
          </p:cNvPr>
          <p:cNvSpPr>
            <a:spLocks noChangeAspect="1"/>
          </p:cNvSpPr>
          <p:nvPr/>
        </p:nvSpPr>
        <p:spPr>
          <a:xfrm>
            <a:off x="16379840" y="2750903"/>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23BB5A9-5B7D-C360-6FDF-66EEE48ABC90}"/>
              </a:ext>
            </a:extLst>
          </p:cNvPr>
          <p:cNvSpPr>
            <a:spLocks noChangeAspect="1"/>
          </p:cNvSpPr>
          <p:nvPr/>
        </p:nvSpPr>
        <p:spPr>
          <a:xfrm>
            <a:off x="-1766635" y="-1905165"/>
            <a:ext cx="3810329" cy="3810329"/>
          </a:xfrm>
          <a:prstGeom prst="ellipse">
            <a:avLst/>
          </a:prstGeom>
          <a:solidFill>
            <a:srgbClr val="95B1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2A0E698-0A3E-826D-A576-D8CC5189DF32}"/>
              </a:ext>
            </a:extLst>
          </p:cNvPr>
          <p:cNvSpPr>
            <a:spLocks noChangeAspect="1"/>
          </p:cNvSpPr>
          <p:nvPr/>
        </p:nvSpPr>
        <p:spPr>
          <a:xfrm>
            <a:off x="2302324" y="494466"/>
            <a:ext cx="866068" cy="866068"/>
          </a:xfrm>
          <a:prstGeom prst="ellipse">
            <a:avLst/>
          </a:prstGeom>
          <a:solidFill>
            <a:srgbClr val="3542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Leadership Berlin – Netzwerk Verantwortung">
            <a:extLst>
              <a:ext uri="{FF2B5EF4-FFF2-40B4-BE49-F238E27FC236}">
                <a16:creationId xmlns:a16="http://schemas.microsoft.com/office/drawing/2014/main" id="{693CBF22-113A-7659-3BDA-9CBD4FF17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511704"/>
            <a:ext cx="2616200"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1B78E05C-0D24-55FE-E098-8D0FBD25C15C}"/>
              </a:ext>
            </a:extLst>
          </p:cNvPr>
          <p:cNvGrpSpPr/>
          <p:nvPr/>
        </p:nvGrpSpPr>
        <p:grpSpPr>
          <a:xfrm>
            <a:off x="2125643" y="221957"/>
            <a:ext cx="9889021" cy="9954192"/>
            <a:chOff x="-6161732" y="8241922"/>
            <a:chExt cx="9889021" cy="9954192"/>
          </a:xfrm>
        </p:grpSpPr>
        <p:pic>
          <p:nvPicPr>
            <p:cNvPr id="15" name="Picture 14">
              <a:extLst>
                <a:ext uri="{FF2B5EF4-FFF2-40B4-BE49-F238E27FC236}">
                  <a16:creationId xmlns:a16="http://schemas.microsoft.com/office/drawing/2014/main" id="{1D642C70-7191-3997-C029-4447369AB712}"/>
                </a:ext>
              </a:extLst>
            </p:cNvPr>
            <p:cNvPicPr>
              <a:picLocks noChangeAspect="1"/>
            </p:cNvPicPr>
            <p:nvPr/>
          </p:nvPicPr>
          <p:blipFill>
            <a:blip r:embed="rId4"/>
            <a:stretch>
              <a:fillRect/>
            </a:stretch>
          </p:blipFill>
          <p:spPr>
            <a:xfrm>
              <a:off x="-3095566" y="9012910"/>
              <a:ext cx="3891773" cy="8414645"/>
            </a:xfrm>
            <a:prstGeom prst="roundRect">
              <a:avLst/>
            </a:prstGeom>
          </p:spPr>
        </p:pic>
        <p:pic>
          <p:nvPicPr>
            <p:cNvPr id="27" name="Picture 2" descr="Iphone PNGs for Free Download">
              <a:extLst>
                <a:ext uri="{FF2B5EF4-FFF2-40B4-BE49-F238E27FC236}">
                  <a16:creationId xmlns:a16="http://schemas.microsoft.com/office/drawing/2014/main" id="{3532C7F4-3B06-69BD-2BCA-74687921AC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1732" y="8241922"/>
              <a:ext cx="9889021" cy="99541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230187B2-BA77-CDFC-06AA-2A190A53F2A7}"/>
              </a:ext>
            </a:extLst>
          </p:cNvPr>
          <p:cNvGrpSpPr/>
          <p:nvPr/>
        </p:nvGrpSpPr>
        <p:grpSpPr>
          <a:xfrm>
            <a:off x="13437367" y="328010"/>
            <a:ext cx="4702839" cy="9913437"/>
            <a:chOff x="19247290" y="3726432"/>
            <a:chExt cx="4702839" cy="9913437"/>
          </a:xfrm>
        </p:grpSpPr>
        <p:pic>
          <p:nvPicPr>
            <p:cNvPr id="38" name="Picture 37">
              <a:extLst>
                <a:ext uri="{FF2B5EF4-FFF2-40B4-BE49-F238E27FC236}">
                  <a16:creationId xmlns:a16="http://schemas.microsoft.com/office/drawing/2014/main" id="{999B9C3F-2C98-00F7-46E5-F2705EFCD131}"/>
                </a:ext>
              </a:extLst>
            </p:cNvPr>
            <p:cNvPicPr>
              <a:picLocks noChangeAspect="1"/>
            </p:cNvPicPr>
            <p:nvPr/>
          </p:nvPicPr>
          <p:blipFill>
            <a:blip r:embed="rId6"/>
            <a:stretch>
              <a:fillRect/>
            </a:stretch>
          </p:blipFill>
          <p:spPr>
            <a:xfrm>
              <a:off x="19797656" y="4434867"/>
              <a:ext cx="3862708" cy="8351801"/>
            </a:xfrm>
            <a:prstGeom prst="roundRect">
              <a:avLst/>
            </a:prstGeom>
          </p:spPr>
        </p:pic>
        <p:pic>
          <p:nvPicPr>
            <p:cNvPr id="31" name="Picture 2" descr="Iphone PNGs for Free Download">
              <a:extLst>
                <a:ext uri="{FF2B5EF4-FFF2-40B4-BE49-F238E27FC236}">
                  <a16:creationId xmlns:a16="http://schemas.microsoft.com/office/drawing/2014/main" id="{A573C78D-E92A-15F2-EE9A-5F7A4770C75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5561" r="26687"/>
            <a:stretch/>
          </p:blipFill>
          <p:spPr bwMode="auto">
            <a:xfrm>
              <a:off x="19247290" y="3726432"/>
              <a:ext cx="4702839" cy="9913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51C45722-6CBC-148A-D536-E5CC9E05B9E7}"/>
              </a:ext>
            </a:extLst>
          </p:cNvPr>
          <p:cNvGrpSpPr/>
          <p:nvPr/>
        </p:nvGrpSpPr>
        <p:grpSpPr>
          <a:xfrm>
            <a:off x="-2362200" y="190500"/>
            <a:ext cx="9848533" cy="9913437"/>
            <a:chOff x="-10630436" y="1899718"/>
            <a:chExt cx="9848533" cy="9913437"/>
          </a:xfrm>
        </p:grpSpPr>
        <p:pic>
          <p:nvPicPr>
            <p:cNvPr id="7" name="Picture 6">
              <a:extLst>
                <a:ext uri="{FF2B5EF4-FFF2-40B4-BE49-F238E27FC236}">
                  <a16:creationId xmlns:a16="http://schemas.microsoft.com/office/drawing/2014/main" id="{F8B8B4AB-8B84-4230-69E7-8E51FF247F58}"/>
                </a:ext>
              </a:extLst>
            </p:cNvPr>
            <p:cNvPicPr>
              <a:picLocks noChangeAspect="1"/>
            </p:cNvPicPr>
            <p:nvPr/>
          </p:nvPicPr>
          <p:blipFill>
            <a:blip r:embed="rId7"/>
            <a:srcRect t="4255"/>
            <a:stretch/>
          </p:blipFill>
          <p:spPr>
            <a:xfrm>
              <a:off x="-7646117" y="2596256"/>
              <a:ext cx="4064717" cy="8414644"/>
            </a:xfrm>
            <a:prstGeom prst="roundRect">
              <a:avLst/>
            </a:prstGeom>
          </p:spPr>
        </p:pic>
        <p:pic>
          <p:nvPicPr>
            <p:cNvPr id="3074" name="Picture 2" descr="Iphone PNGs for Free Download">
              <a:extLst>
                <a:ext uri="{FF2B5EF4-FFF2-40B4-BE49-F238E27FC236}">
                  <a16:creationId xmlns:a16="http://schemas.microsoft.com/office/drawing/2014/main" id="{B49FEA5D-C150-E622-2A3B-8D73261DD6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0436" y="1899718"/>
              <a:ext cx="9848533" cy="9913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0307C92B-7A69-C19F-6788-39F3917EF6EE}"/>
              </a:ext>
            </a:extLst>
          </p:cNvPr>
          <p:cNvGrpSpPr/>
          <p:nvPr/>
        </p:nvGrpSpPr>
        <p:grpSpPr>
          <a:xfrm>
            <a:off x="9331110" y="262712"/>
            <a:ext cx="4600712" cy="9913437"/>
            <a:chOff x="5867400" y="8230701"/>
            <a:chExt cx="4600712" cy="9913437"/>
          </a:xfrm>
        </p:grpSpPr>
        <p:pic>
          <p:nvPicPr>
            <p:cNvPr id="26" name="Picture 25">
              <a:extLst>
                <a:ext uri="{FF2B5EF4-FFF2-40B4-BE49-F238E27FC236}">
                  <a16:creationId xmlns:a16="http://schemas.microsoft.com/office/drawing/2014/main" id="{F669588F-EFB5-406A-43EA-CF6429E36088}"/>
                </a:ext>
              </a:extLst>
            </p:cNvPr>
            <p:cNvPicPr>
              <a:picLocks noChangeAspect="1"/>
            </p:cNvPicPr>
            <p:nvPr/>
          </p:nvPicPr>
          <p:blipFill>
            <a:blip r:embed="rId8"/>
            <a:stretch>
              <a:fillRect/>
            </a:stretch>
          </p:blipFill>
          <p:spPr>
            <a:xfrm>
              <a:off x="6132706" y="9004046"/>
              <a:ext cx="3930022" cy="8497344"/>
            </a:xfrm>
            <a:prstGeom prst="roundRect">
              <a:avLst/>
            </a:prstGeom>
          </p:spPr>
        </p:pic>
        <p:pic>
          <p:nvPicPr>
            <p:cNvPr id="32" name="Picture 2" descr="Iphone PNGs for Free Download">
              <a:extLst>
                <a:ext uri="{FF2B5EF4-FFF2-40B4-BE49-F238E27FC236}">
                  <a16:creationId xmlns:a16="http://schemas.microsoft.com/office/drawing/2014/main" id="{BE6409C5-5803-393D-8CC4-89BD918B5E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7698" r="25587"/>
            <a:stretch/>
          </p:blipFill>
          <p:spPr bwMode="auto">
            <a:xfrm>
              <a:off x="5867400" y="8230701"/>
              <a:ext cx="4600712" cy="9913437"/>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Oval 23">
            <a:extLst>
              <a:ext uri="{FF2B5EF4-FFF2-40B4-BE49-F238E27FC236}">
                <a16:creationId xmlns:a16="http://schemas.microsoft.com/office/drawing/2014/main" id="{722827C9-8BDA-EEEB-F232-F8E0688A11ED}"/>
              </a:ext>
            </a:extLst>
          </p:cNvPr>
          <p:cNvSpPr/>
          <p:nvPr/>
        </p:nvSpPr>
        <p:spPr>
          <a:xfrm>
            <a:off x="495546" y="860011"/>
            <a:ext cx="4133039" cy="151802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5C6D9195-A35E-143B-7F69-2BA9E9AE601C}"/>
              </a:ext>
            </a:extLst>
          </p:cNvPr>
          <p:cNvSpPr/>
          <p:nvPr/>
        </p:nvSpPr>
        <p:spPr>
          <a:xfrm>
            <a:off x="1676400" y="5696412"/>
            <a:ext cx="1143000" cy="10644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5651403-DDC0-39E1-117D-AA3B0B51A2C3}"/>
              </a:ext>
            </a:extLst>
          </p:cNvPr>
          <p:cNvSpPr/>
          <p:nvPr/>
        </p:nvSpPr>
        <p:spPr>
          <a:xfrm>
            <a:off x="347418" y="6789433"/>
            <a:ext cx="4133039" cy="151801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58ACBF24-B554-D8B7-DB2B-B97A16CF0289}"/>
              </a:ext>
            </a:extLst>
          </p:cNvPr>
          <p:cNvCxnSpPr/>
          <p:nvPr/>
        </p:nvCxnSpPr>
        <p:spPr>
          <a:xfrm>
            <a:off x="4480457" y="7578908"/>
            <a:ext cx="84419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833B30F-DFB5-DA45-1658-0911F2963F45}"/>
              </a:ext>
            </a:extLst>
          </p:cNvPr>
          <p:cNvSpPr/>
          <p:nvPr/>
        </p:nvSpPr>
        <p:spPr>
          <a:xfrm>
            <a:off x="9554048" y="3592086"/>
            <a:ext cx="2158421" cy="8532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0089CB1-FDFA-4673-FB82-BDB28E179C8F}"/>
              </a:ext>
            </a:extLst>
          </p:cNvPr>
          <p:cNvSpPr/>
          <p:nvPr/>
        </p:nvSpPr>
        <p:spPr>
          <a:xfrm>
            <a:off x="9932365" y="5627722"/>
            <a:ext cx="2158421" cy="113315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E894E4F-24F6-2EC5-C985-7D277105AEF2}"/>
              </a:ext>
            </a:extLst>
          </p:cNvPr>
          <p:cNvSpPr/>
          <p:nvPr/>
        </p:nvSpPr>
        <p:spPr>
          <a:xfrm>
            <a:off x="13697968" y="4926418"/>
            <a:ext cx="4133039" cy="174086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51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2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heel(1)">
                                      <p:cBhvr>
                                        <p:cTn id="16" dur="20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heel(1)">
                                      <p:cBhvr>
                                        <p:cTn id="21" dur="2000"/>
                                        <p:tgtEl>
                                          <p:spTgt spid="34"/>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heel(1)">
                                      <p:cBhvr>
                                        <p:cTn id="38" dur="20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heel(1)">
                                      <p:cBhvr>
                                        <p:cTn id="43" dur="2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heel(1)">
                                      <p:cBhvr>
                                        <p:cTn id="5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3" grpId="0" animBg="1"/>
      <p:bldP spid="34" grpId="0" animBg="1"/>
      <p:bldP spid="37" grpId="0" animBg="1"/>
      <p:bldP spid="46"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A4C95-65D7-E2F1-A098-85F9C2B4D17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A753EA2-3067-6ED1-7CDF-83662F50C732}"/>
              </a:ext>
            </a:extLst>
          </p:cNvPr>
          <p:cNvGrpSpPr/>
          <p:nvPr/>
        </p:nvGrpSpPr>
        <p:grpSpPr>
          <a:xfrm>
            <a:off x="9832433" y="-339559"/>
            <a:ext cx="8956821" cy="11772679"/>
            <a:chOff x="0" y="0"/>
            <a:chExt cx="2171400" cy="2854048"/>
          </a:xfrm>
        </p:grpSpPr>
        <p:sp>
          <p:nvSpPr>
            <p:cNvPr id="3" name="Freeform 3">
              <a:extLst>
                <a:ext uri="{FF2B5EF4-FFF2-40B4-BE49-F238E27FC236}">
                  <a16:creationId xmlns:a16="http://schemas.microsoft.com/office/drawing/2014/main" id="{EC94A028-C3A4-B7EC-7736-D066508607EB}"/>
                </a:ext>
              </a:extLst>
            </p:cNvPr>
            <p:cNvSpPr/>
            <p:nvPr/>
          </p:nvSpPr>
          <p:spPr>
            <a:xfrm>
              <a:off x="0" y="0"/>
              <a:ext cx="2171400" cy="2854048"/>
            </a:xfrm>
            <a:custGeom>
              <a:avLst/>
              <a:gdLst/>
              <a:ahLst/>
              <a:cxnLst/>
              <a:rect l="l" t="t" r="r" b="b"/>
              <a:pathLst>
                <a:path w="2171400" h="2854048">
                  <a:moveTo>
                    <a:pt x="37167" y="0"/>
                  </a:moveTo>
                  <a:lnTo>
                    <a:pt x="2134233" y="0"/>
                  </a:lnTo>
                  <a:cubicBezTo>
                    <a:pt x="2154760" y="0"/>
                    <a:pt x="2171400" y="16640"/>
                    <a:pt x="2171400" y="37167"/>
                  </a:cubicBezTo>
                  <a:lnTo>
                    <a:pt x="2171400" y="2816880"/>
                  </a:lnTo>
                  <a:cubicBezTo>
                    <a:pt x="2171400" y="2826738"/>
                    <a:pt x="2167484" y="2836192"/>
                    <a:pt x="2160514" y="2843162"/>
                  </a:cubicBezTo>
                  <a:cubicBezTo>
                    <a:pt x="2153544" y="2850132"/>
                    <a:pt x="2144090" y="2854048"/>
                    <a:pt x="2134233" y="2854048"/>
                  </a:cubicBezTo>
                  <a:lnTo>
                    <a:pt x="37167" y="2854048"/>
                  </a:lnTo>
                  <a:cubicBezTo>
                    <a:pt x="27310" y="2854048"/>
                    <a:pt x="17856" y="2850132"/>
                    <a:pt x="10886" y="2843162"/>
                  </a:cubicBezTo>
                  <a:cubicBezTo>
                    <a:pt x="3916" y="2836192"/>
                    <a:pt x="0" y="2826738"/>
                    <a:pt x="0" y="2816880"/>
                  </a:cubicBezTo>
                  <a:lnTo>
                    <a:pt x="0" y="37167"/>
                  </a:lnTo>
                  <a:cubicBezTo>
                    <a:pt x="0" y="27310"/>
                    <a:pt x="3916" y="17856"/>
                    <a:pt x="10886" y="10886"/>
                  </a:cubicBezTo>
                  <a:cubicBezTo>
                    <a:pt x="17856" y="3916"/>
                    <a:pt x="27310" y="0"/>
                    <a:pt x="37167" y="0"/>
                  </a:cubicBezTo>
                  <a:close/>
                </a:path>
              </a:pathLst>
            </a:custGeom>
            <a:solidFill>
              <a:srgbClr val="95B178"/>
            </a:solidFill>
            <a:ln cap="rnd">
              <a:noFill/>
              <a:prstDash val="solid"/>
              <a:round/>
            </a:ln>
          </p:spPr>
          <p:txBody>
            <a:bodyPr/>
            <a:lstStyle/>
            <a:p>
              <a:endParaRPr lang="en-US"/>
            </a:p>
          </p:txBody>
        </p:sp>
        <p:sp>
          <p:nvSpPr>
            <p:cNvPr id="4" name="TextBox 4">
              <a:extLst>
                <a:ext uri="{FF2B5EF4-FFF2-40B4-BE49-F238E27FC236}">
                  <a16:creationId xmlns:a16="http://schemas.microsoft.com/office/drawing/2014/main" id="{922B5926-0F22-5225-9B1F-7980B6C9F316}"/>
                </a:ext>
              </a:extLst>
            </p:cNvPr>
            <p:cNvSpPr txBox="1"/>
            <p:nvPr/>
          </p:nvSpPr>
          <p:spPr>
            <a:xfrm>
              <a:off x="0" y="-19050"/>
              <a:ext cx="2171400" cy="2873098"/>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6" name="Group 6">
            <a:extLst>
              <a:ext uri="{FF2B5EF4-FFF2-40B4-BE49-F238E27FC236}">
                <a16:creationId xmlns:a16="http://schemas.microsoft.com/office/drawing/2014/main" id="{F17259D1-5153-B8E7-07C5-C2EBBC1A269A}"/>
              </a:ext>
            </a:extLst>
          </p:cNvPr>
          <p:cNvGrpSpPr/>
          <p:nvPr/>
        </p:nvGrpSpPr>
        <p:grpSpPr>
          <a:xfrm>
            <a:off x="9832433" y="-339559"/>
            <a:ext cx="8735127" cy="6811477"/>
            <a:chOff x="0" y="0"/>
            <a:chExt cx="6350000" cy="4951603"/>
          </a:xfrm>
        </p:grpSpPr>
        <p:sp>
          <p:nvSpPr>
            <p:cNvPr id="7" name="Freeform 7">
              <a:extLst>
                <a:ext uri="{FF2B5EF4-FFF2-40B4-BE49-F238E27FC236}">
                  <a16:creationId xmlns:a16="http://schemas.microsoft.com/office/drawing/2014/main" id="{CCCD5458-D919-EAE5-2A50-F01E4CBB4AA0}"/>
                </a:ext>
              </a:extLst>
            </p:cNvPr>
            <p:cNvSpPr/>
            <p:nvPr/>
          </p:nvSpPr>
          <p:spPr>
            <a:xfrm>
              <a:off x="0" y="0"/>
              <a:ext cx="6349873" cy="4979162"/>
            </a:xfrm>
            <a:custGeom>
              <a:avLst/>
              <a:gdLst/>
              <a:ahLst/>
              <a:cxnLst/>
              <a:rect l="l" t="t" r="r" b="b"/>
              <a:pathLst>
                <a:path w="6349873" h="4979162">
                  <a:moveTo>
                    <a:pt x="292100" y="0"/>
                  </a:moveTo>
                  <a:cubicBezTo>
                    <a:pt x="131445" y="0"/>
                    <a:pt x="0" y="131445"/>
                    <a:pt x="0" y="292100"/>
                  </a:cubicBezTo>
                  <a:lnTo>
                    <a:pt x="0" y="3332480"/>
                  </a:lnTo>
                  <a:cubicBezTo>
                    <a:pt x="0" y="3493135"/>
                    <a:pt x="128397" y="3652520"/>
                    <a:pt x="285369" y="3686683"/>
                  </a:cubicBezTo>
                  <a:lnTo>
                    <a:pt x="6064504" y="4944999"/>
                  </a:lnTo>
                  <a:cubicBezTo>
                    <a:pt x="6221476" y="4979162"/>
                    <a:pt x="6349873" y="4875657"/>
                    <a:pt x="6349873" y="4715002"/>
                  </a:cubicBezTo>
                  <a:lnTo>
                    <a:pt x="6349873" y="292100"/>
                  </a:lnTo>
                  <a:cubicBezTo>
                    <a:pt x="6349873" y="131445"/>
                    <a:pt x="6218428" y="0"/>
                    <a:pt x="6057773" y="0"/>
                  </a:cubicBezTo>
                  <a:lnTo>
                    <a:pt x="292100" y="0"/>
                  </a:lnTo>
                  <a:close/>
                </a:path>
              </a:pathLst>
            </a:custGeom>
            <a:blipFill>
              <a:blip r:embed="rId2"/>
              <a:stretch>
                <a:fillRect l="-8520" r="-8520"/>
              </a:stretch>
            </a:blipFill>
          </p:spPr>
          <p:txBody>
            <a:bodyPr/>
            <a:lstStyle/>
            <a:p>
              <a:endParaRPr lang="en-US"/>
            </a:p>
          </p:txBody>
        </p:sp>
      </p:grpSp>
      <p:sp>
        <p:nvSpPr>
          <p:cNvPr id="8" name="Freeform 8">
            <a:extLst>
              <a:ext uri="{FF2B5EF4-FFF2-40B4-BE49-F238E27FC236}">
                <a16:creationId xmlns:a16="http://schemas.microsoft.com/office/drawing/2014/main" id="{0E2B5DBC-5CC1-3F2C-AD52-AE55B83B83C6}"/>
              </a:ext>
            </a:extLst>
          </p:cNvPr>
          <p:cNvSpPr/>
          <p:nvPr/>
        </p:nvSpPr>
        <p:spPr>
          <a:xfrm>
            <a:off x="10334905" y="5642237"/>
            <a:ext cx="2264637" cy="1659361"/>
          </a:xfrm>
          <a:custGeom>
            <a:avLst/>
            <a:gdLst/>
            <a:ahLst/>
            <a:cxnLst/>
            <a:rect l="l" t="t" r="r" b="b"/>
            <a:pathLst>
              <a:path w="2264637" h="1659361">
                <a:moveTo>
                  <a:pt x="0" y="0"/>
                </a:moveTo>
                <a:lnTo>
                  <a:pt x="2264637" y="0"/>
                </a:lnTo>
                <a:lnTo>
                  <a:pt x="2264637" y="1659362"/>
                </a:lnTo>
                <a:lnTo>
                  <a:pt x="0" y="1659362"/>
                </a:lnTo>
                <a:lnTo>
                  <a:pt x="0" y="0"/>
                </a:lnTo>
                <a:close/>
              </a:path>
            </a:pathLst>
          </a:custGeom>
          <a:blipFill>
            <a:blip r:embed="rId3">
              <a:alphaModFix amt="15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C4D67451-A39F-C786-4A19-03F1F67CE2DE}"/>
              </a:ext>
            </a:extLst>
          </p:cNvPr>
          <p:cNvSpPr txBox="1"/>
          <p:nvPr/>
        </p:nvSpPr>
        <p:spPr>
          <a:xfrm>
            <a:off x="1295136" y="2409166"/>
            <a:ext cx="7160431" cy="1621149"/>
          </a:xfrm>
          <a:prstGeom prst="rect">
            <a:avLst/>
          </a:prstGeom>
        </p:spPr>
        <p:txBody>
          <a:bodyPr wrap="square" lIns="0" tIns="0" rIns="0" bIns="0" rtlCol="0" anchor="t">
            <a:spAutoFit/>
          </a:bodyPr>
          <a:lstStyle/>
          <a:p>
            <a:pPr marL="0" lvl="0" indent="0" algn="l">
              <a:lnSpc>
                <a:spcPts val="6644"/>
              </a:lnSpc>
              <a:spcBef>
                <a:spcPct val="0"/>
              </a:spcBef>
            </a:pPr>
            <a:r>
              <a:rPr lang="en-US" sz="4746" b="1" spc="-94" dirty="0">
                <a:solidFill>
                  <a:srgbClr val="191919"/>
                </a:solidFill>
                <a:latin typeface="Open Sauce Bold"/>
                <a:ea typeface="Open Sauce Bold"/>
                <a:cs typeface="Open Sauce Bold"/>
                <a:sym typeface="Open Sauce Bold"/>
              </a:rPr>
              <a:t>Suggested </a:t>
            </a:r>
            <a:br>
              <a:rPr lang="en-US" sz="4746" b="1" spc="-94" dirty="0">
                <a:solidFill>
                  <a:srgbClr val="191919"/>
                </a:solidFill>
                <a:latin typeface="Open Sauce Bold"/>
                <a:ea typeface="Open Sauce Bold"/>
                <a:cs typeface="Open Sauce Bold"/>
                <a:sym typeface="Open Sauce Bold"/>
              </a:rPr>
            </a:br>
            <a:r>
              <a:rPr lang="en-US" sz="4746" b="1" spc="-94" dirty="0">
                <a:solidFill>
                  <a:srgbClr val="191919"/>
                </a:solidFill>
                <a:latin typeface="Open Sauce Bold"/>
                <a:ea typeface="Open Sauce Bold"/>
                <a:cs typeface="Open Sauce Bold"/>
                <a:sym typeface="Open Sauce Bold"/>
              </a:rPr>
              <a:t>Free Time Ideas</a:t>
            </a:r>
          </a:p>
        </p:txBody>
      </p:sp>
      <p:sp>
        <p:nvSpPr>
          <p:cNvPr id="12" name="TextBox 12">
            <a:extLst>
              <a:ext uri="{FF2B5EF4-FFF2-40B4-BE49-F238E27FC236}">
                <a16:creationId xmlns:a16="http://schemas.microsoft.com/office/drawing/2014/main" id="{F6C33C9F-C99A-0042-A03C-1CC34AE2FE1A}"/>
              </a:ext>
            </a:extLst>
          </p:cNvPr>
          <p:cNvSpPr txBox="1"/>
          <p:nvPr/>
        </p:nvSpPr>
        <p:spPr>
          <a:xfrm>
            <a:off x="10287000" y="6057900"/>
            <a:ext cx="7485096" cy="3681777"/>
          </a:xfrm>
          <a:prstGeom prst="rect">
            <a:avLst/>
          </a:prstGeom>
        </p:spPr>
        <p:txBody>
          <a:bodyPr wrap="square" lIns="0" tIns="0" rIns="0" bIns="0" rtlCol="0" anchor="t">
            <a:spAutoFit/>
          </a:bodyPr>
          <a:lstStyle/>
          <a:p>
            <a:pPr algn="l">
              <a:lnSpc>
                <a:spcPts val="4604"/>
              </a:lnSpc>
              <a:spcAft>
                <a:spcPts val="1800"/>
              </a:spcAft>
            </a:pPr>
            <a:r>
              <a:rPr lang="en-US" sz="2000" b="1" i="1" spc="25" dirty="0">
                <a:solidFill>
                  <a:srgbClr val="FDFBFB"/>
                </a:solidFill>
                <a:latin typeface="Open Sauce Bold Italics"/>
                <a:ea typeface="Open Sauce Bold Italics"/>
                <a:cs typeface="Open Sauce Bold Italics"/>
                <a:sym typeface="Open Sauce Bold Italics"/>
              </a:rPr>
              <a:t>Our Leadership Berlin experience has been life-altering for me as it has exposed so many nuances of Berlin and German culture.  It was intellectually stimulating and fun, but more importantly it allowed me to form new friendships that I hope will last a lifetime! </a:t>
            </a:r>
            <a:endParaRPr lang="en-US" sz="1100" b="1" i="1" spc="25" dirty="0">
              <a:solidFill>
                <a:srgbClr val="FDFBFB"/>
              </a:solidFill>
              <a:latin typeface="Open Sauce Bold Italics"/>
              <a:ea typeface="Open Sauce Bold Italics"/>
              <a:cs typeface="Open Sauce Bold Italics"/>
              <a:sym typeface="Open Sauce Bold Italics"/>
            </a:endParaRPr>
          </a:p>
          <a:p>
            <a:pPr algn="l">
              <a:lnSpc>
                <a:spcPts val="4604"/>
              </a:lnSpc>
              <a:spcAft>
                <a:spcPts val="1800"/>
              </a:spcAft>
            </a:pPr>
            <a:r>
              <a:rPr lang="en-US" sz="2000" b="1" i="1" spc="25" dirty="0">
                <a:solidFill>
                  <a:srgbClr val="FDFBFB"/>
                </a:solidFill>
                <a:latin typeface="Open Sauce Bold Italics"/>
                <a:ea typeface="Open Sauce Bold Italics"/>
                <a:cs typeface="Open Sauce Bold Italics"/>
                <a:sym typeface="Open Sauce Bold Italics"/>
              </a:rPr>
              <a:t>-Ronald V. Johnson</a:t>
            </a:r>
            <a:r>
              <a:rPr lang="en-US" sz="2000" spc="25" dirty="0">
                <a:solidFill>
                  <a:srgbClr val="FDFBFB"/>
                </a:solidFill>
                <a:latin typeface="Open Sauce Bold Italics"/>
                <a:ea typeface="Open Sauce Bold Italics"/>
                <a:cs typeface="Open Sauce Bold Italics"/>
                <a:sym typeface="Open Sauce Bold Italics"/>
              </a:rPr>
              <a:t>, Chief Ethics Officer, KeyBank</a:t>
            </a:r>
          </a:p>
        </p:txBody>
      </p:sp>
      <p:pic>
        <p:nvPicPr>
          <p:cNvPr id="13" name="Picture 2" descr="Leadership Berlin – Netzwerk Verantwortung">
            <a:extLst>
              <a:ext uri="{FF2B5EF4-FFF2-40B4-BE49-F238E27FC236}">
                <a16:creationId xmlns:a16="http://schemas.microsoft.com/office/drawing/2014/main" id="{F758FDBD-ABB4-29BB-E667-EE0903DD0C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730" y="1913972"/>
            <a:ext cx="2616200" cy="5715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9">
            <a:extLst>
              <a:ext uri="{FF2B5EF4-FFF2-40B4-BE49-F238E27FC236}">
                <a16:creationId xmlns:a16="http://schemas.microsoft.com/office/drawing/2014/main" id="{DD3270F9-B45F-3B4B-8E3B-CDFE81D3A878}"/>
              </a:ext>
            </a:extLst>
          </p:cNvPr>
          <p:cNvSpPr txBox="1"/>
          <p:nvPr/>
        </p:nvSpPr>
        <p:spPr>
          <a:xfrm>
            <a:off x="1604158" y="4356061"/>
            <a:ext cx="7516392" cy="4350806"/>
          </a:xfrm>
          <a:prstGeom prst="rect">
            <a:avLst/>
          </a:prstGeom>
        </p:spPr>
        <p:txBody>
          <a:bodyPr wrap="square" lIns="0" tIns="0" rIns="0" bIns="0" rtlCol="0" anchor="t">
            <a:spAutoFit/>
          </a:bodyPr>
          <a:lstStyle/>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Museum Island – world class museums</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Shopping – KaDeWe, </a:t>
            </a:r>
            <a:r>
              <a:rPr lang="en-US" sz="2618" dirty="0" err="1">
                <a:solidFill>
                  <a:srgbClr val="191919"/>
                </a:solidFill>
                <a:latin typeface="Open Sauce"/>
                <a:ea typeface="Open Sauce"/>
                <a:cs typeface="Open Sauce"/>
                <a:sym typeface="Open Sauce"/>
              </a:rPr>
              <a:t>Hackesche</a:t>
            </a:r>
            <a:r>
              <a:rPr lang="en-US" sz="2618" dirty="0">
                <a:solidFill>
                  <a:srgbClr val="191919"/>
                </a:solidFill>
                <a:latin typeface="Open Sauce"/>
                <a:ea typeface="Open Sauce"/>
                <a:cs typeface="Open Sauce"/>
                <a:sym typeface="Open Sauce"/>
              </a:rPr>
              <a:t> </a:t>
            </a:r>
            <a:r>
              <a:rPr lang="en-US" sz="2618" dirty="0" err="1">
                <a:solidFill>
                  <a:srgbClr val="191919"/>
                </a:solidFill>
                <a:latin typeface="Open Sauce"/>
                <a:ea typeface="Open Sauce"/>
                <a:cs typeface="Open Sauce"/>
                <a:sym typeface="Open Sauce"/>
              </a:rPr>
              <a:t>H</a:t>
            </a:r>
            <a:r>
              <a:rPr lang="en-US" sz="3200" b="1" dirty="0" err="1">
                <a:solidFill>
                  <a:srgbClr val="191919"/>
                </a:solidFill>
                <a:latin typeface="Open Sauce"/>
                <a:ea typeface="Open Sauce"/>
                <a:cs typeface="Open Sauce"/>
                <a:sym typeface="Open Sauce"/>
              </a:rPr>
              <a:t>⍤</a:t>
            </a:r>
            <a:r>
              <a:rPr lang="en-US" sz="2618" dirty="0" err="1">
                <a:solidFill>
                  <a:srgbClr val="191919"/>
                </a:solidFill>
                <a:latin typeface="Open Sauce"/>
                <a:ea typeface="Open Sauce"/>
                <a:cs typeface="Open Sauce"/>
                <a:sym typeface="Open Sauce"/>
              </a:rPr>
              <a:t>fe</a:t>
            </a:r>
            <a:r>
              <a:rPr lang="en-US" sz="2618" dirty="0">
                <a:solidFill>
                  <a:srgbClr val="191919"/>
                </a:solidFill>
                <a:latin typeface="Open Sauce"/>
                <a:ea typeface="Open Sauce"/>
                <a:cs typeface="Open Sauce"/>
                <a:sym typeface="Open Sauce"/>
              </a:rPr>
              <a:t> boutiques,  </a:t>
            </a:r>
            <a:r>
              <a:rPr lang="en-US" sz="2618" dirty="0" err="1">
                <a:solidFill>
                  <a:srgbClr val="191919"/>
                </a:solidFill>
                <a:latin typeface="Open Sauce"/>
                <a:ea typeface="Open Sauce"/>
                <a:cs typeface="Open Sauce"/>
                <a:sym typeface="Open Sauce"/>
              </a:rPr>
              <a:t>Holzmarkt</a:t>
            </a:r>
            <a:r>
              <a:rPr lang="en-US" sz="2618" dirty="0">
                <a:solidFill>
                  <a:srgbClr val="191919"/>
                </a:solidFill>
                <a:latin typeface="Open Sauce"/>
                <a:ea typeface="Open Sauce"/>
                <a:cs typeface="Open Sauce"/>
                <a:sym typeface="Open Sauce"/>
              </a:rPr>
              <a:t>, </a:t>
            </a:r>
            <a:r>
              <a:rPr lang="en-US" sz="2618" dirty="0" err="1">
                <a:solidFill>
                  <a:srgbClr val="191919"/>
                </a:solidFill>
                <a:latin typeface="Open Sauce"/>
                <a:ea typeface="Open Sauce"/>
                <a:cs typeface="Open Sauce"/>
                <a:sym typeface="Open Sauce"/>
              </a:rPr>
              <a:t>Markthalle</a:t>
            </a:r>
            <a:r>
              <a:rPr lang="en-US" sz="2618" dirty="0">
                <a:solidFill>
                  <a:srgbClr val="191919"/>
                </a:solidFill>
                <a:latin typeface="Open Sauce"/>
                <a:ea typeface="Open Sauce"/>
                <a:cs typeface="Open Sauce"/>
                <a:sym typeface="Open Sauce"/>
              </a:rPr>
              <a:t> </a:t>
            </a:r>
            <a:r>
              <a:rPr lang="en-US" sz="2618" dirty="0" err="1">
                <a:solidFill>
                  <a:srgbClr val="191919"/>
                </a:solidFill>
                <a:latin typeface="Open Sauce"/>
                <a:ea typeface="Open Sauce"/>
                <a:cs typeface="Open Sauce"/>
                <a:sym typeface="Open Sauce"/>
              </a:rPr>
              <a:t>Neun</a:t>
            </a:r>
            <a:r>
              <a:rPr lang="en-US" sz="2618" dirty="0">
                <a:solidFill>
                  <a:srgbClr val="191919"/>
                </a:solidFill>
                <a:latin typeface="Open Sauce"/>
                <a:ea typeface="Open Sauce"/>
                <a:cs typeface="Open Sauce"/>
                <a:sym typeface="Open Sauce"/>
              </a:rPr>
              <a:t> (market hall with food)</a:t>
            </a:r>
          </a:p>
          <a:p>
            <a:pPr marL="565238" lvl="1" indent="-282619">
              <a:lnSpc>
                <a:spcPts val="4345"/>
              </a:lnSpc>
              <a:buFont typeface="Arial"/>
              <a:buChar char="•"/>
            </a:pPr>
            <a:r>
              <a:rPr lang="en-US" sz="2618" dirty="0">
                <a:solidFill>
                  <a:srgbClr val="191919"/>
                </a:solidFill>
                <a:latin typeface="Open Sauce"/>
                <a:ea typeface="Open Sauce"/>
                <a:cs typeface="Open Sauce"/>
                <a:sym typeface="Open Sauce"/>
              </a:rPr>
              <a:t>Urban art/art Installations – East Side Gallery, Dark Matter</a:t>
            </a:r>
          </a:p>
          <a:p>
            <a:pPr marL="565238" lvl="1" indent="-282619" algn="l">
              <a:lnSpc>
                <a:spcPts val="4345"/>
              </a:lnSpc>
              <a:buFont typeface="Arial"/>
              <a:buChar char="•"/>
            </a:pPr>
            <a:r>
              <a:rPr lang="en-US" sz="2618" dirty="0">
                <a:solidFill>
                  <a:srgbClr val="191919"/>
                </a:solidFill>
                <a:latin typeface="Open Sauce"/>
                <a:ea typeface="Open Sauce"/>
                <a:cs typeface="Open Sauce"/>
                <a:sym typeface="Open Sauce"/>
              </a:rPr>
              <a:t>Sauna – cultural significance </a:t>
            </a:r>
          </a:p>
          <a:p>
            <a:pPr marL="282619" lvl="1" algn="l">
              <a:lnSpc>
                <a:spcPts val="4345"/>
              </a:lnSpc>
            </a:pPr>
            <a:endParaRPr lang="en-US" sz="2618" dirty="0">
              <a:solidFill>
                <a:srgbClr val="191919"/>
              </a:solidFill>
              <a:latin typeface="Open Sauce"/>
              <a:ea typeface="Open Sauce"/>
              <a:cs typeface="Open Sauce"/>
              <a:sym typeface="Open Sauce"/>
            </a:endParaRPr>
          </a:p>
        </p:txBody>
      </p:sp>
    </p:spTree>
    <p:extLst>
      <p:ext uri="{BB962C8B-B14F-4D97-AF65-F5344CB8AC3E}">
        <p14:creationId xmlns:p14="http://schemas.microsoft.com/office/powerpoint/2010/main" val="2335891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028973FD36A5A40B03456D83E08EE9E" ma:contentTypeVersion="16" ma:contentTypeDescription="Ein neues Dokument erstellen." ma:contentTypeScope="" ma:versionID="089e5904cde0f5815cc009e5810af080">
  <xsd:schema xmlns:xsd="http://www.w3.org/2001/XMLSchema" xmlns:xs="http://www.w3.org/2001/XMLSchema" xmlns:p="http://schemas.microsoft.com/office/2006/metadata/properties" xmlns:ns2="a79a3628-836f-4a1d-b9ec-c69ae54e1898" xmlns:ns3="1ed0c8e8-d6fa-4783-b024-7b65cc0a2d2c" targetNamespace="http://schemas.microsoft.com/office/2006/metadata/properties" ma:root="true" ma:fieldsID="dacff0e83f75e4f821b93ce15f264909" ns2:_="" ns3:_="">
    <xsd:import namespace="a79a3628-836f-4a1d-b9ec-c69ae54e1898"/>
    <xsd:import namespace="1ed0c8e8-d6fa-4783-b024-7b65cc0a2d2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9a3628-836f-4a1d-b9ec-c69ae54e1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083477b9-ca28-43b2-974b-209fa858ce9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d0c8e8-d6fa-4783-b024-7b65cc0a2d2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560adb7-e202-4b15-b2b7-5d4988234696}" ma:internalName="TaxCatchAll" ma:showField="CatchAllData" ma:web="1ed0c8e8-d6fa-4783-b024-7b65cc0a2d2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79a3628-836f-4a1d-b9ec-c69ae54e1898">
      <Terms xmlns="http://schemas.microsoft.com/office/infopath/2007/PartnerControls"/>
    </lcf76f155ced4ddcb4097134ff3c332f>
    <TaxCatchAll xmlns="1ed0c8e8-d6fa-4783-b024-7b65cc0a2d2c" xsi:nil="true"/>
  </documentManagement>
</p:properties>
</file>

<file path=customXml/itemProps1.xml><?xml version="1.0" encoding="utf-8"?>
<ds:datastoreItem xmlns:ds="http://schemas.openxmlformats.org/officeDocument/2006/customXml" ds:itemID="{F12D41E1-C462-4AB2-A050-4CBB5C54D0AD}"/>
</file>

<file path=customXml/itemProps2.xml><?xml version="1.0" encoding="utf-8"?>
<ds:datastoreItem xmlns:ds="http://schemas.openxmlformats.org/officeDocument/2006/customXml" ds:itemID="{C3A44CEA-E240-421C-AE66-DEAACC925B0C}"/>
</file>

<file path=customXml/itemProps3.xml><?xml version="1.0" encoding="utf-8"?>
<ds:datastoreItem xmlns:ds="http://schemas.openxmlformats.org/officeDocument/2006/customXml" ds:itemID="{7B24075B-D92E-4F52-9F46-D9E16B98C60F}"/>
</file>

<file path=docProps/app.xml><?xml version="1.0" encoding="utf-8"?>
<Properties xmlns="http://schemas.openxmlformats.org/officeDocument/2006/extended-properties" xmlns:vt="http://schemas.openxmlformats.org/officeDocument/2006/docPropsVTypes">
  <TotalTime>3341</TotalTime>
  <Words>954</Words>
  <Application>Microsoft Macintosh PowerPoint</Application>
  <PresentationFormat>Custom</PresentationFormat>
  <Paragraphs>152</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Open Sans</vt:lpstr>
      <vt:lpstr>Open Sauce</vt:lpstr>
      <vt:lpstr>Calibri</vt:lpstr>
      <vt:lpstr>Open Sauce Bold Italics</vt:lpstr>
      <vt:lpstr>Open Sauce Bold</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Natalie Yakunich</cp:lastModifiedBy>
  <cp:revision>10</cp:revision>
  <dcterms:created xsi:type="dcterms:W3CDTF">2006-08-16T00:00:00Z</dcterms:created>
  <dcterms:modified xsi:type="dcterms:W3CDTF">2025-09-03T17:58:34Z</dcterms:modified>
  <dc:identifier>DAGxEf8UgIY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0x0101005028973FD36A5A40B03456D83E08EE9E</vt:lpwstr>
  </property>
</Properties>
</file>